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0" r:id="rId3"/>
    <p:sldId id="274" r:id="rId4"/>
    <p:sldId id="276" r:id="rId5"/>
    <p:sldId id="271" r:id="rId6"/>
    <p:sldId id="277" r:id="rId7"/>
    <p:sldId id="291" r:id="rId8"/>
    <p:sldId id="279" r:id="rId9"/>
    <p:sldId id="282" r:id="rId10"/>
    <p:sldId id="278" r:id="rId11"/>
    <p:sldId id="292" r:id="rId12"/>
    <p:sldId id="280" r:id="rId13"/>
    <p:sldId id="283" r:id="rId14"/>
    <p:sldId id="284" r:id="rId15"/>
    <p:sldId id="287" r:id="rId16"/>
    <p:sldId id="285" r:id="rId17"/>
    <p:sldId id="288" r:id="rId18"/>
    <p:sldId id="286" r:id="rId19"/>
    <p:sldId id="289" r:id="rId20"/>
  </p:sldIdLst>
  <p:sldSz cx="9144000" cy="6858000" type="screen4x3"/>
  <p:notesSz cx="7102475" cy="93884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323"/>
    <a:srgbClr val="036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77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7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60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5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79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9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7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39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44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07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E6DA-E230-0D43-BA0E-FDAB5C04907B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F21DC-DDFD-5141-AAA0-3AF28B607F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58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840327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098"/>
            <a:ext cx="9144000" cy="239753"/>
          </a:xfrm>
          <a:prstGeom prst="rect">
            <a:avLst/>
          </a:prstGeom>
          <a:solidFill>
            <a:srgbClr val="71B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0" y="6539979"/>
            <a:ext cx="9144000" cy="336131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85800" y="208822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tx2"/>
                </a:solidFill>
              </a:rPr>
              <a:t>Proyecto de Ley que Modifica el Código de Aguas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96050" y="4220302"/>
            <a:ext cx="5193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MARCELO ZIROTTI K. 	(Presidente SOFO AG.)</a:t>
            </a:r>
          </a:p>
          <a:p>
            <a:r>
              <a:rPr lang="es-E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ANDREAS KÖBRICH G. 	(Secretario General CAS FG.)</a:t>
            </a:r>
          </a:p>
          <a:p>
            <a:r>
              <a:rPr lang="es-E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CHRISTIAN ARNTZ M. 	(Presidente SAGO AG.)</a:t>
            </a:r>
            <a:endParaRPr lang="es-CL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359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8248"/>
            <a:ext cx="8229600" cy="4737296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Futuros regantes serán agricultores de 2ª Categoría</a:t>
            </a:r>
          </a:p>
          <a:p>
            <a:pPr lvl="1" algn="just"/>
            <a:r>
              <a:rPr lang="es-ES" sz="2400" dirty="0"/>
              <a:t>DDA temporales no son reconocidos por el </a:t>
            </a:r>
            <a:r>
              <a:rPr lang="es-ES" sz="2400" dirty="0" err="1"/>
              <a:t>Sist</a:t>
            </a:r>
            <a:r>
              <a:rPr lang="es-ES" sz="2400" dirty="0"/>
              <a:t>. Financiero</a:t>
            </a:r>
          </a:p>
          <a:p>
            <a:pPr lvl="2" algn="just"/>
            <a:r>
              <a:rPr lang="es-ES" sz="2000" dirty="0"/>
              <a:t>No sirven para garantizar operaciones financieras</a:t>
            </a:r>
          </a:p>
          <a:p>
            <a:pPr lvl="2" algn="just"/>
            <a:r>
              <a:rPr lang="es-ES" sz="2000" dirty="0"/>
              <a:t>Encarecen los proyectos de inversión</a:t>
            </a:r>
          </a:p>
          <a:p>
            <a:pPr lvl="1" algn="just"/>
            <a:r>
              <a:rPr lang="es-ES" sz="2400" dirty="0"/>
              <a:t>Proyecto vulnera la igualdad de todos los chilenos</a:t>
            </a:r>
          </a:p>
          <a:p>
            <a:pPr lvl="2" algn="just"/>
            <a:r>
              <a:rPr lang="es-ES" sz="2000" dirty="0"/>
              <a:t>Agricultores con DAA perpetuos y DAA temporales</a:t>
            </a:r>
          </a:p>
          <a:p>
            <a:pPr lvl="2" algn="just"/>
            <a:r>
              <a:rPr lang="es-ES" sz="2000" dirty="0"/>
              <a:t>empresas familiares (Pymes) dificulta continuidad (herencias).</a:t>
            </a:r>
          </a:p>
          <a:p>
            <a:pPr lvl="1" algn="just"/>
            <a:r>
              <a:rPr lang="es-ES" sz="2400" dirty="0"/>
              <a:t>Proyecto vulnera la igualdad en lo económico</a:t>
            </a:r>
          </a:p>
          <a:p>
            <a:pPr lvl="2" algn="just"/>
            <a:r>
              <a:rPr lang="es-ES" sz="2000" dirty="0"/>
              <a:t>Costo financiero</a:t>
            </a:r>
          </a:p>
        </p:txBody>
      </p:sp>
      <p:pic>
        <p:nvPicPr>
          <p:cNvPr id="4" name="3 Imagen" descr="LOGO-DEFINITIV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159799"/>
            <a:ext cx="2345201" cy="107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31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8248"/>
            <a:ext cx="8229600" cy="4287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Reforma afecta negativamente a los actuales y futuros regantes.</a:t>
            </a:r>
          </a:p>
          <a:p>
            <a:endParaRPr lang="es-ES" dirty="0"/>
          </a:p>
          <a:p>
            <a:r>
              <a:rPr lang="es-ES" dirty="0"/>
              <a:t>Se debe modificar este texto hasta entregar certezas y seguridad que el agua estará efectivamente disponible para la producción de alimentos.</a:t>
            </a:r>
          </a:p>
        </p:txBody>
      </p:sp>
      <p:pic>
        <p:nvPicPr>
          <p:cNvPr id="4" name="3 Imagen" descr="LOGO-DEFINITIV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159799"/>
            <a:ext cx="2345201" cy="107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42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sago osorn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73" y="1566042"/>
            <a:ext cx="4762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4658" y="2359773"/>
            <a:ext cx="8229600" cy="406181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Christian </a:t>
            </a:r>
            <a:r>
              <a:rPr lang="es-ES" dirty="0" err="1"/>
              <a:t>Arntz</a:t>
            </a:r>
            <a:r>
              <a:rPr lang="es-ES" dirty="0"/>
              <a:t> M. 	(Presidente SAGO)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La Sociedad Agrícola y Ganadera de Osorno A.G. adhiere a la opinión de las demás organizaciones regantes lideradas por la SNA y CONCA Chile.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126" name="Picture 6" descr="Resultado de imagen para sago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98473"/>
            <a:ext cx="3212709" cy="17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esultado de imagen para christian arntz sa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320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sago osorn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73" y="1566042"/>
            <a:ext cx="4762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4658" y="18956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 Región de Los Lagos tiene escasa superficie de riego.</a:t>
            </a:r>
          </a:p>
          <a:p>
            <a:pPr lvl="1"/>
            <a:r>
              <a:rPr lang="es-ES" dirty="0"/>
              <a:t>No tiene Organizaciones de </a:t>
            </a:r>
            <a:r>
              <a:rPr lang="es-ES" dirty="0" err="1"/>
              <a:t>Canalistas</a:t>
            </a:r>
            <a:endParaRPr lang="es-ES" dirty="0"/>
          </a:p>
          <a:p>
            <a:pPr lvl="1"/>
            <a:r>
              <a:rPr lang="es-ES" dirty="0"/>
              <a:t>Tiene pocos derechos aprovechamientos antiguos</a:t>
            </a:r>
          </a:p>
          <a:p>
            <a:endParaRPr lang="es-ES" dirty="0"/>
          </a:p>
          <a:p>
            <a:r>
              <a:rPr lang="es-ES" dirty="0"/>
              <a:t>Preocupación son los futuros Derechos de Aprovechamiento de Aguas</a:t>
            </a:r>
            <a:endParaRPr lang="es-CL" dirty="0"/>
          </a:p>
        </p:txBody>
      </p:sp>
      <p:pic>
        <p:nvPicPr>
          <p:cNvPr id="4" name="Picture 6" descr="Resultado de imagen para sago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98473"/>
            <a:ext cx="3212709" cy="17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0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sago osorn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73" y="1566042"/>
            <a:ext cx="4762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4658" y="189562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 Reforma al Código de Aguas crea dos tipos de agriculturas, que no pueden conversar entre si,</a:t>
            </a:r>
          </a:p>
          <a:p>
            <a:pPr lvl="1"/>
            <a:r>
              <a:rPr lang="es-ES" dirty="0"/>
              <a:t>Agricultores con DAA permanentes</a:t>
            </a:r>
          </a:p>
          <a:p>
            <a:pPr lvl="1"/>
            <a:r>
              <a:rPr lang="es-ES" dirty="0"/>
              <a:t>Agricultores con DAA temporales (concesión)</a:t>
            </a:r>
          </a:p>
          <a:p>
            <a:pPr marL="57150" indent="0">
              <a:buNone/>
            </a:pPr>
            <a:endParaRPr lang="es-ES" dirty="0"/>
          </a:p>
          <a:p>
            <a:pPr marL="57150" indent="0">
              <a:buNone/>
            </a:pPr>
            <a:endParaRPr lang="es-ES" dirty="0"/>
          </a:p>
        </p:txBody>
      </p:sp>
      <p:pic>
        <p:nvPicPr>
          <p:cNvPr id="4" name="Picture 6" descr="Resultado de imagen para sago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98473"/>
            <a:ext cx="3212709" cy="17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0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sago osorn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73" y="1566042"/>
            <a:ext cx="4762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4658" y="1895621"/>
            <a:ext cx="8229600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s-ES" dirty="0"/>
              <a:t>La producción agropecuaria moderna es con riego.</a:t>
            </a:r>
          </a:p>
          <a:p>
            <a:pPr marL="514350" indent="-457200"/>
            <a:r>
              <a:rPr lang="es-ES" dirty="0"/>
              <a:t>La Reforma limita el desarrollo agrícola de las Regiones del sur del país.</a:t>
            </a:r>
          </a:p>
          <a:p>
            <a:pPr marL="514350" indent="-457200"/>
            <a:r>
              <a:rPr lang="es-ES" dirty="0"/>
              <a:t>A pesar de tener el agua no podrá utilizarla en proyectos agrícolas de riego</a:t>
            </a:r>
          </a:p>
        </p:txBody>
      </p:sp>
      <p:pic>
        <p:nvPicPr>
          <p:cNvPr id="4" name="Picture 6" descr="Resultado de imagen para sago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98473"/>
            <a:ext cx="3212709" cy="17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8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sago osorn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73" y="1566042"/>
            <a:ext cx="4762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4658" y="18956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Derechos concesionados (temporales)</a:t>
            </a:r>
          </a:p>
          <a:p>
            <a:r>
              <a:rPr lang="es-ES" dirty="0"/>
              <a:t>El sistema financiero (banca) ha señalado:</a:t>
            </a:r>
          </a:p>
          <a:p>
            <a:pPr lvl="1"/>
            <a:r>
              <a:rPr lang="es-ES" dirty="0"/>
              <a:t>No son </a:t>
            </a:r>
            <a:r>
              <a:rPr lang="es-ES" dirty="0" err="1"/>
              <a:t>garantizables</a:t>
            </a:r>
            <a:r>
              <a:rPr lang="es-ES" dirty="0"/>
              <a:t> en operaciones crediticias</a:t>
            </a:r>
          </a:p>
          <a:p>
            <a:pPr lvl="1"/>
            <a:r>
              <a:rPr lang="es-ES" dirty="0"/>
              <a:t>Encarece los créditos</a:t>
            </a:r>
          </a:p>
          <a:p>
            <a:pPr marL="57150" indent="0">
              <a:buNone/>
            </a:pPr>
            <a:endParaRPr lang="es-ES" dirty="0"/>
          </a:p>
          <a:p>
            <a:pPr marL="57150" indent="0">
              <a:buNone/>
            </a:pPr>
            <a:r>
              <a:rPr lang="es-ES" dirty="0"/>
              <a:t>Esta discriminación afectará especialmente al pequeño y mediano productor</a:t>
            </a:r>
          </a:p>
          <a:p>
            <a:pPr marL="914400" lvl="1" indent="-457200"/>
            <a:r>
              <a:rPr lang="es-ES" dirty="0"/>
              <a:t>Mayores restricciones y limitaciones al crédito</a:t>
            </a:r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4" name="Picture 6" descr="Resultado de imagen para sago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98473"/>
            <a:ext cx="3212709" cy="17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6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sago osorn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73" y="1566042"/>
            <a:ext cx="4762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4658" y="1895621"/>
            <a:ext cx="8229600" cy="4525963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s-ES" dirty="0"/>
              <a:t>Esta discriminación afectará especialmente al pequeño y mediano productor</a:t>
            </a:r>
          </a:p>
          <a:p>
            <a:pPr marL="914400" lvl="1" indent="-457200"/>
            <a:r>
              <a:rPr lang="es-ES" dirty="0"/>
              <a:t>Mayores restricciones y limitaciones al crédito</a:t>
            </a:r>
          </a:p>
          <a:p>
            <a:pPr marL="457200" lvl="1" indent="0">
              <a:buNone/>
            </a:pPr>
            <a:endParaRPr lang="es-ES" dirty="0"/>
          </a:p>
          <a:p>
            <a:pPr marL="57150" indent="0">
              <a:buNone/>
            </a:pPr>
            <a:r>
              <a:rPr lang="es-ES" dirty="0"/>
              <a:t>La Reforma atenta contra los agricultores que legítimamente aspiran a tener predios regados y poder acceder a modernas tecnologías de producción, los que verán frustrados sus sueños.</a:t>
            </a:r>
          </a:p>
          <a:p>
            <a:pPr marL="57150" indent="0">
              <a:buNone/>
            </a:pPr>
            <a:endParaRPr lang="es-ES" dirty="0"/>
          </a:p>
        </p:txBody>
      </p:sp>
      <p:pic>
        <p:nvPicPr>
          <p:cNvPr id="4" name="Picture 6" descr="Resultado de imagen para sago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98473"/>
            <a:ext cx="3212709" cy="17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3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sago osorn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73" y="1566042"/>
            <a:ext cx="47625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para sago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98473"/>
            <a:ext cx="3212709" cy="17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Ambos derechos de aprovechamientos de Agua deben ser similares, es decir permanentes y perpetuos.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766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583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840327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098"/>
            <a:ext cx="9144000" cy="239753"/>
          </a:xfrm>
          <a:prstGeom prst="rect">
            <a:avLst/>
          </a:prstGeom>
          <a:solidFill>
            <a:srgbClr val="71B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0" y="6539979"/>
            <a:ext cx="9144000" cy="336131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222067" y="6525911"/>
            <a:ext cx="1598376" cy="351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>
                <a:solidFill>
                  <a:schemeClr val="bg1"/>
                </a:solidFill>
                <a:latin typeface="Arial Narrow Bold"/>
                <a:cs typeface="Arial Narrow Bold"/>
              </a:rPr>
              <a:t>www.sofo.cl</a:t>
            </a:r>
            <a:endParaRPr lang="es-ES" sz="1800" b="1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1692" y="2846422"/>
            <a:ext cx="8468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i="1" dirty="0"/>
              <a:t>¿Por qué modificar el código de agua, cuando en Chile abunda el agua? </a:t>
            </a:r>
          </a:p>
          <a:p>
            <a:pPr lvl="0"/>
            <a:endParaRPr lang="es-ES" sz="2400" i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i="1" dirty="0"/>
              <a:t>Chile es uno de los países con mayor disponibilidad de agua dulce en el mundo.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i="1" dirty="0"/>
              <a:t>El sur del país esta dentro de las zonas que se pronostican que no serán afectadas en forma relevante por el cambio climático.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i="1" dirty="0"/>
              <a:t>En Chile se bota el agua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53570" y="2180499"/>
            <a:ext cx="781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Preguntas abiertas del Presidente de SOFO Marcelo </a:t>
            </a:r>
            <a:r>
              <a:rPr lang="es-ES" sz="2400" dirty="0" err="1"/>
              <a:t>Zirotti</a:t>
            </a:r>
            <a:r>
              <a:rPr lang="es-ES" sz="2400" dirty="0"/>
              <a:t> K.:</a:t>
            </a:r>
            <a:endParaRPr lang="es-C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23" y="866806"/>
            <a:ext cx="1200529" cy="120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9" y="855266"/>
            <a:ext cx="945302" cy="13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09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840327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098"/>
            <a:ext cx="9144000" cy="239753"/>
          </a:xfrm>
          <a:prstGeom prst="rect">
            <a:avLst/>
          </a:prstGeom>
          <a:solidFill>
            <a:srgbClr val="71B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85" y="393094"/>
            <a:ext cx="1223186" cy="3006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6539979"/>
            <a:ext cx="9144000" cy="336131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222067" y="6525911"/>
            <a:ext cx="1598376" cy="351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>
                <a:solidFill>
                  <a:schemeClr val="bg1"/>
                </a:solidFill>
                <a:latin typeface="Arial Narrow Bold"/>
                <a:cs typeface="Arial Narrow Bold"/>
              </a:rPr>
              <a:t>www.sofo.cl</a:t>
            </a:r>
            <a:endParaRPr lang="es-ES" sz="1800" b="1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1692" y="2128954"/>
            <a:ext cx="8468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¿Por qué el mundo político se vuelve a encargar de golpear al sur de Chile?</a:t>
            </a:r>
          </a:p>
          <a:p>
            <a:endParaRPr lang="es-ES" sz="2400" i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i="1" dirty="0"/>
              <a:t>La agricultura del sur de Chile ya pagó la cuenta de la apertura económica y firma de tratados de libre comercio que favorecieron a otros sectores de la economía.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i="1" dirty="0"/>
              <a:t>La actividad agrícola es una actividad generosa, que además de ofrecer puestos de trabajo, demanda servicios de transporte, construcción, industria metalmecánica, comercio …., Pymes, cuya actividad ronda alrededor de la agricultura</a:t>
            </a:r>
          </a:p>
          <a:p>
            <a:pPr lvl="0"/>
            <a:endParaRPr lang="es-ES" sz="2400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23" y="866806"/>
            <a:ext cx="1200529" cy="120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9" y="855266"/>
            <a:ext cx="945302" cy="13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28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840327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098"/>
            <a:ext cx="9144000" cy="239753"/>
          </a:xfrm>
          <a:prstGeom prst="rect">
            <a:avLst/>
          </a:prstGeom>
          <a:solidFill>
            <a:srgbClr val="71B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85" y="393094"/>
            <a:ext cx="1223186" cy="3006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6539979"/>
            <a:ext cx="9144000" cy="336131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222067" y="6525911"/>
            <a:ext cx="1598376" cy="351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>
                <a:solidFill>
                  <a:schemeClr val="bg1"/>
                </a:solidFill>
                <a:latin typeface="Arial Narrow Bold"/>
                <a:cs typeface="Arial Narrow Bold"/>
              </a:rPr>
              <a:t>www.sofo.cl</a:t>
            </a:r>
            <a:endParaRPr lang="es-ES" sz="1800" b="1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1692" y="2269634"/>
            <a:ext cx="8468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¿Por qué los parlamentarios elegidos en regiones, le dan la espalda a la agricultura?</a:t>
            </a:r>
          </a:p>
          <a:p>
            <a:endParaRPr lang="es-ES" sz="2400" i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i="1" dirty="0"/>
              <a:t>La agricultura del sur de Chile es el motor de crecimiento y desarrollo de la regiones del sur.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i="1" dirty="0"/>
              <a:t>Las regiones del sur tienen una fuerte dependencia de la agricultura.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i="1" dirty="0"/>
              <a:t>PIB agrícola ampliado supera el 25% en la zona sur.</a:t>
            </a:r>
          </a:p>
          <a:p>
            <a:endParaRPr lang="es-ES" sz="2400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23" y="866806"/>
            <a:ext cx="1200529" cy="120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9" y="855266"/>
            <a:ext cx="945302" cy="13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94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840327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098"/>
            <a:ext cx="9144000" cy="239753"/>
          </a:xfrm>
          <a:prstGeom prst="rect">
            <a:avLst/>
          </a:prstGeom>
          <a:solidFill>
            <a:srgbClr val="71B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85" y="393094"/>
            <a:ext cx="1223186" cy="3006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6539979"/>
            <a:ext cx="9144000" cy="336131"/>
          </a:xfrm>
          <a:prstGeom prst="rect">
            <a:avLst/>
          </a:prstGeom>
          <a:solidFill>
            <a:srgbClr val="036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222067" y="6525911"/>
            <a:ext cx="1598376" cy="351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err="1">
                <a:solidFill>
                  <a:schemeClr val="bg1"/>
                </a:solidFill>
                <a:latin typeface="Arial Narrow Bold"/>
                <a:cs typeface="Arial Narrow Bold"/>
              </a:rPr>
              <a:t>www.sofo.cl</a:t>
            </a:r>
            <a:endParaRPr lang="es-ES" sz="1800" b="1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199" y="2247329"/>
            <a:ext cx="8546123" cy="4209744"/>
          </a:xfrm>
        </p:spPr>
        <p:txBody>
          <a:bodyPr>
            <a:normAutofit fontScale="92500" lnSpcReduction="10000"/>
          </a:bodyPr>
          <a:lstStyle/>
          <a:p>
            <a:r>
              <a:rPr lang="es-CL" sz="2800" i="1" dirty="0"/>
              <a:t>Este proyecto no aumenta la disponibilidad de agua.</a:t>
            </a:r>
          </a:p>
          <a:p>
            <a:pPr lvl="1"/>
            <a:r>
              <a:rPr lang="es-CL" sz="2400" i="1" dirty="0"/>
              <a:t>Ley de Fomento a la Construcción de almacenamiento de agua e infraestructura de riego</a:t>
            </a:r>
          </a:p>
          <a:p>
            <a:r>
              <a:rPr lang="es-ES" sz="2800" i="1" dirty="0"/>
              <a:t>El proyecto distingue entre dos tipos de agricultores</a:t>
            </a:r>
          </a:p>
          <a:p>
            <a:pPr lvl="1"/>
            <a:r>
              <a:rPr lang="es-ES" sz="2400" i="1" dirty="0"/>
              <a:t>Derechos antiguos (a perpetuidad)</a:t>
            </a:r>
          </a:p>
          <a:p>
            <a:pPr lvl="1"/>
            <a:r>
              <a:rPr lang="es-ES" sz="2400" i="1" dirty="0"/>
              <a:t>Derechos nuevos (temporales)</a:t>
            </a:r>
            <a:endParaRPr lang="es-CL" sz="2400" i="1" dirty="0"/>
          </a:p>
          <a:p>
            <a:r>
              <a:rPr lang="es-CL" sz="2800" i="1" dirty="0"/>
              <a:t>Odiosa discriminación Norte – Sur </a:t>
            </a:r>
          </a:p>
          <a:p>
            <a:pPr lvl="1"/>
            <a:r>
              <a:rPr lang="es-ES" sz="2400" i="1" dirty="0"/>
              <a:t>El sur tiene las lluvias y faltan las obras</a:t>
            </a:r>
          </a:p>
          <a:p>
            <a:endParaRPr lang="es-ES" sz="1200" i="1" dirty="0"/>
          </a:p>
          <a:p>
            <a:pPr marL="0" indent="0">
              <a:buNone/>
            </a:pPr>
            <a:r>
              <a:rPr lang="es-ES" i="1" dirty="0">
                <a:sym typeface="Wingdings" pitchFamily="2" charset="2"/>
              </a:rPr>
              <a:t> </a:t>
            </a:r>
            <a:r>
              <a:rPr lang="es-ES" i="1" dirty="0"/>
              <a:t>Los Derechos de Aprovechamientos de Agua deben 	ser iguales: permanentes y perpetuos.</a:t>
            </a:r>
            <a:endParaRPr lang="es-CL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23" y="866806"/>
            <a:ext cx="1200529" cy="120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9" y="855266"/>
            <a:ext cx="945302" cy="13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09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77897"/>
            <a:ext cx="8229600" cy="30351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/>
              <a:t>Federación Gremial que reúne Asociaciones Gremiales desde Ñuble a Llanquihue.</a:t>
            </a:r>
          </a:p>
          <a:p>
            <a:pPr algn="just"/>
            <a:r>
              <a:rPr lang="es-ES" sz="2400" dirty="0"/>
              <a:t>Agricultura de riego y secano (cultivos, ganadería, fruticultura, horticultura, etc.)</a:t>
            </a:r>
          </a:p>
          <a:p>
            <a:pPr algn="just"/>
            <a:r>
              <a:rPr lang="es-ES" sz="2400" dirty="0"/>
              <a:t>En el secano de la zona sur están los futuros regantes</a:t>
            </a:r>
          </a:p>
          <a:p>
            <a:pPr algn="just"/>
            <a:r>
              <a:rPr lang="es-ES" sz="2400" dirty="0"/>
              <a:t>En la zona Sur está el agua</a:t>
            </a:r>
          </a:p>
          <a:p>
            <a:endParaRPr lang="es-ES" dirty="0"/>
          </a:p>
        </p:txBody>
      </p:sp>
      <p:pic>
        <p:nvPicPr>
          <p:cNvPr id="4" name="3 Imagen" descr="LOGO-DEFINITIV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159799"/>
            <a:ext cx="2345201" cy="1078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798280" y="1800667"/>
            <a:ext cx="5058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Andreas </a:t>
            </a:r>
            <a:r>
              <a:rPr lang="es-CL" sz="2400" b="1" dirty="0" err="1"/>
              <a:t>Köbrich</a:t>
            </a:r>
            <a:r>
              <a:rPr lang="es-CL" sz="2400" b="1" dirty="0"/>
              <a:t> G. Secretario General</a:t>
            </a:r>
          </a:p>
        </p:txBody>
      </p:sp>
    </p:spTree>
    <p:extLst>
      <p:ext uri="{BB962C8B-B14F-4D97-AF65-F5344CB8AC3E}">
        <p14:creationId xmlns:p14="http://schemas.microsoft.com/office/powerpoint/2010/main" val="337613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33840"/>
            <a:ext cx="8229600" cy="43996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La agricultura es el mayor usuario de agua en el mundo:</a:t>
            </a:r>
          </a:p>
          <a:p>
            <a:pPr lvl="1" algn="just"/>
            <a:r>
              <a:rPr lang="es-ES" sz="2900" dirty="0"/>
              <a:t>no consume agua</a:t>
            </a:r>
          </a:p>
          <a:p>
            <a:pPr lvl="2" algn="just"/>
            <a:r>
              <a:rPr lang="es-ES" sz="2500" dirty="0"/>
              <a:t>la utiliza en procesos naturales (procesos de vida)</a:t>
            </a:r>
          </a:p>
          <a:p>
            <a:pPr lvl="1" algn="just"/>
            <a:r>
              <a:rPr lang="es-ES" dirty="0"/>
              <a:t>reprocesa agua en los alimentos</a:t>
            </a:r>
          </a:p>
          <a:p>
            <a:pPr lvl="1" algn="just"/>
            <a:r>
              <a:rPr lang="es-ES" dirty="0"/>
              <a:t>recarga acuíferos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«Los agricultores somos muy buenos socios para la población».</a:t>
            </a:r>
          </a:p>
          <a:p>
            <a:endParaRPr lang="es-ES" dirty="0"/>
          </a:p>
        </p:txBody>
      </p:sp>
      <p:pic>
        <p:nvPicPr>
          <p:cNvPr id="4" name="3 Imagen" descr="LOGO-DEFINITIV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159799"/>
            <a:ext cx="2345201" cy="107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72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9772"/>
            <a:ext cx="8229600" cy="4399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CAS adhiere a la postura de CONCA y SNA.</a:t>
            </a:r>
          </a:p>
          <a:p>
            <a:pPr algn="just"/>
            <a:r>
              <a:rPr lang="es-ES" sz="2800" dirty="0"/>
              <a:t>Inconstitucionalidad e inaplicabilidad efectiva de la reforma propuesta.</a:t>
            </a:r>
          </a:p>
          <a:p>
            <a:pPr lvl="1" algn="just"/>
            <a:r>
              <a:rPr lang="es-ES" sz="2400" dirty="0"/>
              <a:t>No pueden convivir en un mismo canal derechos de aprovechamiento distintos</a:t>
            </a:r>
          </a:p>
          <a:p>
            <a:pPr marL="0" indent="0" algn="just">
              <a:buNone/>
            </a:pPr>
            <a:endParaRPr lang="es-ES" sz="3800" dirty="0"/>
          </a:p>
          <a:p>
            <a:pPr algn="just"/>
            <a:endParaRPr lang="es-ES" dirty="0"/>
          </a:p>
          <a:p>
            <a:endParaRPr lang="es-ES" dirty="0"/>
          </a:p>
        </p:txBody>
      </p:sp>
      <p:pic>
        <p:nvPicPr>
          <p:cNvPr id="4" name="3 Imagen" descr="LOGO-DEFINITIV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159799"/>
            <a:ext cx="2345201" cy="107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20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2316"/>
            <a:ext cx="8229600" cy="30351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REFORMA AFECTA A LOS NUEVOS REGANTES:</a:t>
            </a:r>
          </a:p>
          <a:p>
            <a:pPr algn="just"/>
            <a:r>
              <a:rPr lang="es-ES" dirty="0"/>
              <a:t>Nuevos Derechos Aprovechamiento Agua</a:t>
            </a:r>
          </a:p>
          <a:p>
            <a:pPr lvl="1" algn="just"/>
            <a:r>
              <a:rPr lang="es-ES" sz="2400" dirty="0"/>
              <a:t>Derechos temporales, concesionados (20-30 años) </a:t>
            </a:r>
          </a:p>
          <a:p>
            <a:pPr lvl="1" algn="just"/>
            <a:r>
              <a:rPr lang="es-ES" sz="2400" dirty="0"/>
              <a:t>Prorrogables por la DGA (criterios poco claros)</a:t>
            </a:r>
          </a:p>
          <a:p>
            <a:pPr lvl="1" algn="just"/>
            <a:r>
              <a:rPr lang="es-ES" sz="2400" dirty="0"/>
              <a:t>Funcionario político determina la prorroga</a:t>
            </a:r>
          </a:p>
          <a:p>
            <a:pPr lvl="2" algn="just"/>
            <a:r>
              <a:rPr lang="es-ES" sz="2000" dirty="0"/>
              <a:t>Tribunal Ordinario o Tribunal Ambiental</a:t>
            </a:r>
          </a:p>
          <a:p>
            <a:pPr lvl="1" algn="just"/>
            <a:endParaRPr lang="es-ES" sz="2400" dirty="0"/>
          </a:p>
          <a:p>
            <a:endParaRPr lang="es-ES" dirty="0"/>
          </a:p>
        </p:txBody>
      </p:sp>
      <p:pic>
        <p:nvPicPr>
          <p:cNvPr id="4" name="3 Imagen" descr="LOGO-DEFINITIV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159799"/>
            <a:ext cx="2345201" cy="107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282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767</Words>
  <Application>Microsoft Office PowerPoint</Application>
  <PresentationFormat>Presentación en pantalla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Arial Narrow Bold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Peigneguy</dc:creator>
  <cp:lastModifiedBy>Fernando Peralta</cp:lastModifiedBy>
  <cp:revision>36</cp:revision>
  <cp:lastPrinted>2017-11-29T14:46:53Z</cp:lastPrinted>
  <dcterms:created xsi:type="dcterms:W3CDTF">2017-05-25T14:33:20Z</dcterms:created>
  <dcterms:modified xsi:type="dcterms:W3CDTF">2017-11-29T15:34:10Z</dcterms:modified>
</cp:coreProperties>
</file>