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1" r:id="rId1"/>
  </p:sldMasterIdLst>
  <p:notesMasterIdLst>
    <p:notesMasterId r:id="rId17"/>
  </p:notesMasterIdLst>
  <p:handoutMasterIdLst>
    <p:handoutMasterId r:id="rId18"/>
  </p:handoutMasterIdLst>
  <p:sldIdLst>
    <p:sldId id="1117" r:id="rId2"/>
    <p:sldId id="1118" r:id="rId3"/>
    <p:sldId id="1119" r:id="rId4"/>
    <p:sldId id="1120" r:id="rId5"/>
    <p:sldId id="1121" r:id="rId6"/>
    <p:sldId id="1122" r:id="rId7"/>
    <p:sldId id="1057" r:id="rId8"/>
    <p:sldId id="1116" r:id="rId9"/>
    <p:sldId id="1082" r:id="rId10"/>
    <p:sldId id="1058" r:id="rId11"/>
    <p:sldId id="1107" r:id="rId12"/>
    <p:sldId id="1124" r:id="rId13"/>
    <p:sldId id="1113" r:id="rId14"/>
    <p:sldId id="1114" r:id="rId15"/>
    <p:sldId id="1123" r:id="rId16"/>
  </p:sldIdLst>
  <p:sldSz cx="10058400" cy="6858000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1B6DE5"/>
    <a:srgbClr val="3399FF"/>
    <a:srgbClr val="3366FF"/>
    <a:srgbClr val="1466EC"/>
    <a:srgbClr val="0066FF"/>
    <a:srgbClr val="0099CC"/>
    <a:srgbClr val="33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5812" autoAdjust="0"/>
  </p:normalViewPr>
  <p:slideViewPr>
    <p:cSldViewPr>
      <p:cViewPr>
        <p:scale>
          <a:sx n="75" d="100"/>
          <a:sy n="75" d="100"/>
        </p:scale>
        <p:origin x="1056" y="66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0"/>
    </p:cViewPr>
  </p:sorterViewPr>
  <p:notesViewPr>
    <p:cSldViewPr>
      <p:cViewPr varScale="1">
        <p:scale>
          <a:sx n="71" d="100"/>
          <a:sy n="71" d="100"/>
        </p:scale>
        <p:origin x="-2172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  <a:sp3d contourW="25400">
                <a:contourClr>
                  <a:schemeClr val="bg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54-4CC9-90F4-8733EB4E58D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  <a:sp3d contourW="25400">
                <a:contourClr>
                  <a:schemeClr val="bg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54-4CC9-90F4-8733EB4E58D2}"/>
              </c:ext>
            </c:extLst>
          </c:dPt>
          <c:dLbls>
            <c:dLbl>
              <c:idx val="1"/>
              <c:layout>
                <c:manualLayout>
                  <c:x val="0.21897184415764556"/>
                  <c:y val="-0.239648881232662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4-4CC9-90F4-8733EB4E58D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'Tamaño socios'!$B$89:$B$90</c:f>
              <c:strCache>
                <c:ptCount val="2"/>
                <c:pt idx="0">
                  <c:v>Extranjera</c:v>
                </c:pt>
                <c:pt idx="1">
                  <c:v>Nacional</c:v>
                </c:pt>
              </c:strCache>
            </c:strRef>
          </c:cat>
          <c:val>
            <c:numRef>
              <c:f>'Tamaño socios'!$C$89:$C$90</c:f>
              <c:numCache>
                <c:formatCode>General</c:formatCode>
                <c:ptCount val="2"/>
                <c:pt idx="0">
                  <c:v>19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54-4CC9-90F4-8733EB4E58D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454-4CC9-90F4-8733EB4E58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454-4CC9-90F4-8733EB4E58D2}"/>
              </c:ext>
            </c:extLst>
          </c:dPt>
          <c:cat>
            <c:strRef>
              <c:f>'Tamaño socios'!$B$89:$B$90</c:f>
              <c:strCache>
                <c:ptCount val="2"/>
                <c:pt idx="0">
                  <c:v>Extranjera</c:v>
                </c:pt>
                <c:pt idx="1">
                  <c:v>Nacional</c:v>
                </c:pt>
              </c:strCache>
            </c:strRef>
          </c:cat>
          <c:val>
            <c:numRef>
              <c:f>'Tamaño socios'!$D$89:$D$90</c:f>
              <c:numCache>
                <c:formatCode>0%</c:formatCode>
                <c:ptCount val="2"/>
                <c:pt idx="0">
                  <c:v>0.29230769230769232</c:v>
                </c:pt>
                <c:pt idx="1">
                  <c:v>0.70769230769230773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54-4CC9-90F4-8733EB4E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2905265679899"/>
          <c:y val="0.12324950565571868"/>
          <c:w val="0.54177128276934738"/>
          <c:h val="0.84288110817140838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C8-493C-A705-1E79793D648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C8-493C-A705-1E79793D648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C8-493C-A705-1E79793D6480}"/>
              </c:ext>
            </c:extLst>
          </c:dPt>
          <c:dPt>
            <c:idx val="3"/>
            <c:bubble3D val="0"/>
            <c:spPr>
              <a:solidFill>
                <a:srgbClr val="00CC0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C8-493C-A705-1E79793D6480}"/>
              </c:ext>
            </c:extLst>
          </c:dPt>
          <c:dLbls>
            <c:dLbl>
              <c:idx val="0"/>
              <c:layout>
                <c:manualLayout>
                  <c:x val="-0.13054432613319247"/>
                  <c:y val="9.09436891498233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8-493C-A705-1E79793D6480}"/>
                </c:ext>
              </c:extLst>
            </c:dLbl>
            <c:dLbl>
              <c:idx val="3"/>
              <c:layout>
                <c:manualLayout>
                  <c:x val="0.11164877892339126"/>
                  <c:y val="0.203472733705934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C8-493C-A705-1E79793D648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'Tamaño socios'!$B$96:$B$99</c:f>
              <c:strCache>
                <c:ptCount val="4"/>
                <c:pt idx="0">
                  <c:v>Grande</c:v>
                </c:pt>
                <c:pt idx="1">
                  <c:v>Mediana</c:v>
                </c:pt>
                <c:pt idx="2">
                  <c:v>Micro</c:v>
                </c:pt>
                <c:pt idx="3">
                  <c:v>Pequeña</c:v>
                </c:pt>
              </c:strCache>
            </c:strRef>
          </c:cat>
          <c:val>
            <c:numRef>
              <c:f>'Tamaño socios'!$C$96:$C$99</c:f>
              <c:numCache>
                <c:formatCode>General</c:formatCode>
                <c:ptCount val="4"/>
                <c:pt idx="0">
                  <c:v>23</c:v>
                </c:pt>
                <c:pt idx="1">
                  <c:v>18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C8-493C-A705-1E79793D648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7C8-493C-A705-1E79793D64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7C8-493C-A705-1E79793D64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7C8-493C-A705-1E79793D64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7C8-493C-A705-1E79793D6480}"/>
              </c:ext>
            </c:extLst>
          </c:dPt>
          <c:cat>
            <c:strRef>
              <c:f>'Tamaño socios'!$B$96:$B$99</c:f>
              <c:strCache>
                <c:ptCount val="4"/>
                <c:pt idx="0">
                  <c:v>Grande</c:v>
                </c:pt>
                <c:pt idx="1">
                  <c:v>Mediana</c:v>
                </c:pt>
                <c:pt idx="2">
                  <c:v>Micro</c:v>
                </c:pt>
                <c:pt idx="3">
                  <c:v>Pequeña</c:v>
                </c:pt>
              </c:strCache>
            </c:strRef>
          </c:cat>
          <c:val>
            <c:numRef>
              <c:f>'Tamaño socios'!$D$96:$D$99</c:f>
              <c:numCache>
                <c:formatCode>0%</c:formatCode>
                <c:ptCount val="4"/>
                <c:pt idx="0">
                  <c:v>0.35384615384615387</c:v>
                </c:pt>
                <c:pt idx="1">
                  <c:v>0.27692307692307694</c:v>
                </c:pt>
                <c:pt idx="2">
                  <c:v>0.18461538461538463</c:v>
                </c:pt>
                <c:pt idx="3">
                  <c:v>0.18461538461538463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C8-493C-A705-1E79793D6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alibri Light" panose="020F0302020204030204" pitchFamily="34" charset="0"/>
          <a:cs typeface="Calibri Light" panose="020F0302020204030204" pitchFamily="34" charset="0"/>
        </a:defRPr>
      </a:pPr>
      <a:endParaRPr lang="es-C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51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43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51" y="8830643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32F8CB5-0398-4B05-AF43-ABC0F4A0E32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87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1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698500"/>
            <a:ext cx="51117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02" y="4416763"/>
            <a:ext cx="5141796" cy="4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1" y="8830643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8" tIns="43009" rIns="86018" bIns="4300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38DF3F7D-B009-40C1-AE2A-E504840FF3C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2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76300" y="676275"/>
            <a:ext cx="4960938" cy="3381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3200-BDF0-49E6-A2CF-E07DF6C6D822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3200-BDF0-49E6-A2CF-E07DF6C6D822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8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76300" y="676275"/>
            <a:ext cx="4960938" cy="3381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3200-BDF0-49E6-A2CF-E07DF6C6D822}" type="slidenum">
              <a:rPr lang="es-CL" smtClean="0">
                <a:solidFill>
                  <a:prstClr val="black"/>
                </a:solidFill>
              </a:rPr>
              <a:pPr/>
              <a:t>15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380" y="2130668"/>
            <a:ext cx="854964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5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3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2340" y="274881"/>
            <a:ext cx="226314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274881"/>
            <a:ext cx="662178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8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544" y="4407143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8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5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9601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5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2555" y="273293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5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3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2920" y="6356593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C20193-59B6-4E66-AFAA-5DD371C45599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29-11-2017</a:t>
            </a:fld>
            <a:endParaRPr lang="es-CL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6620" y="6356593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L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8520" y="6356593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2" r:id="rId1"/>
    <p:sldLayoutId id="2147485903" r:id="rId2"/>
    <p:sldLayoutId id="2147485904" r:id="rId3"/>
    <p:sldLayoutId id="2147485905" r:id="rId4"/>
    <p:sldLayoutId id="2147485906" r:id="rId5"/>
    <p:sldLayoutId id="2147485907" r:id="rId6"/>
    <p:sldLayoutId id="2147485908" r:id="rId7"/>
    <p:sldLayoutId id="2147485909" r:id="rId8"/>
    <p:sldLayoutId id="2147485910" r:id="rId9"/>
    <p:sldLayoutId id="2147485911" r:id="rId10"/>
    <p:sldLayoutId id="21474859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M\AppData\Local\Microsoft\Windows\Temporary Internet Files\Content.Outlook\OAUZQ1ZV\Pendon 2 ANP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27" y="-27384"/>
            <a:ext cx="3145482" cy="6885384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54385" y="4005064"/>
            <a:ext cx="6156176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                         </a:t>
            </a:r>
          </a:p>
          <a:p>
            <a:pPr>
              <a:spcBef>
                <a:spcPts val="0"/>
              </a:spcBef>
              <a:buClr>
                <a:srgbClr val="0000CC"/>
              </a:buClr>
            </a:pPr>
            <a:endParaRPr lang="es-CL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Mario Schindler M.</a:t>
            </a: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 Director Ejecutivo</a:t>
            </a: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      ANPROS A.G.</a:t>
            </a: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</a:t>
            </a:r>
            <a:endParaRPr lang="es-CL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0000CC"/>
              </a:buClr>
            </a:pPr>
            <a:endParaRPr lang="es-CL" sz="2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0000CC"/>
              </a:buClr>
              <a:buFont typeface="Arial" pitchFamily="34" charset="0"/>
              <a:buChar char="•"/>
            </a:pPr>
            <a:endParaRPr lang="es-CL" sz="2000" dirty="0">
              <a:solidFill>
                <a:srgbClr val="0000CC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CL" sz="2000" dirty="0">
                <a:solidFill>
                  <a:schemeClr val="tx1"/>
                </a:solidFill>
                <a:latin typeface="Franklin Gothic Medium" pitchFamily="34" charset="0"/>
              </a:rPr>
              <a:t>                                                                             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43200" y="2566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5112403-31F8-46DA-8F0D-4A0816D5C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065" y="1382911"/>
            <a:ext cx="8549640" cy="1470025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>Proyecto de Ley </a:t>
            </a:r>
            <a:br>
              <a:rPr lang="es-CL" sz="3200" b="1" dirty="0"/>
            </a:br>
            <a:r>
              <a:rPr lang="es-CL" sz="3200" b="1" dirty="0"/>
              <a:t>que Reforma el Código de Aguas </a:t>
            </a:r>
            <a:br>
              <a:rPr lang="es-CL" sz="3200" b="1" dirty="0"/>
            </a:br>
            <a:r>
              <a:rPr lang="es-CL" sz="3200" b="1" dirty="0"/>
              <a:t>Boletín N°7.543-12</a:t>
            </a:r>
            <a:br>
              <a:rPr lang="es-CL" sz="3200" b="1" dirty="0"/>
            </a:br>
            <a:br>
              <a:rPr lang="es-CL" sz="3200" b="1" dirty="0"/>
            </a:br>
            <a:r>
              <a:rPr lang="es-CL" sz="3100" b="1" dirty="0"/>
              <a:t>Comisión de Agricultura Senado</a:t>
            </a:r>
            <a:br>
              <a:rPr lang="es-CL" sz="3100" b="1" dirty="0"/>
            </a:br>
            <a:br>
              <a:rPr lang="es-CL" sz="3200" b="1" dirty="0"/>
            </a:br>
            <a:r>
              <a:rPr lang="es-CL" sz="2200" b="1" dirty="0"/>
              <a:t>27 de Noviembre 2017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1606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E14AB5-D136-4754-BF13-D864B327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56" y="97470"/>
            <a:ext cx="2154977" cy="28724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9CCA42-DB1B-4332-8831-3653B4454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78" y="404664"/>
            <a:ext cx="1753332" cy="26727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6270EE-9EAF-42AC-8440-60E4D88F6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" y="3429000"/>
            <a:ext cx="2700188" cy="20251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6162CB-37BC-478E-930E-F229D24F8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76" y="4034467"/>
            <a:ext cx="3240360" cy="24302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4EDD95-9FE2-482F-B83A-32E4602D17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07" y="5249066"/>
            <a:ext cx="2468846" cy="14401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5EA9BC-D53A-4B20-8332-6E0ADDB3A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93" y="2616908"/>
            <a:ext cx="2522948" cy="18922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10B7CF-8563-4E1B-B0AF-79165EFFF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98" y="492673"/>
            <a:ext cx="2784311" cy="16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B584E1-E3BD-405B-9010-80C07E97D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1122063"/>
            <a:ext cx="8529044" cy="56860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ECBF08-4D19-49AF-ABA4-465AFADFFF5E}"/>
              </a:ext>
            </a:extLst>
          </p:cNvPr>
          <p:cNvSpPr txBox="1"/>
          <p:nvPr/>
        </p:nvSpPr>
        <p:spPr>
          <a:xfrm>
            <a:off x="2220888" y="309979"/>
            <a:ext cx="70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84% del Agua se Pierde en el Mar (DGA) </a:t>
            </a:r>
          </a:p>
        </p:txBody>
      </p:sp>
    </p:spTree>
    <p:extLst>
      <p:ext uri="{BB962C8B-B14F-4D97-AF65-F5344CB8AC3E}">
        <p14:creationId xmlns:p14="http://schemas.microsoft.com/office/powerpoint/2010/main" val="292022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54F172-3A72-4464-BAD0-91B1871EF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84" y="736339"/>
            <a:ext cx="4570591" cy="29012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76BFA5-DAAF-4B97-9F98-B82A0659D443}"/>
              </a:ext>
            </a:extLst>
          </p:cNvPr>
          <p:cNvSpPr txBox="1"/>
          <p:nvPr/>
        </p:nvSpPr>
        <p:spPr>
          <a:xfrm>
            <a:off x="1500808" y="30303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 Bío- Bío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E536D1-A557-4EC9-ACA7-9D0E12A4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506" y="612448"/>
            <a:ext cx="3789271" cy="26923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BFC00B-2C74-4E20-83B7-EEE2DF045918}"/>
              </a:ext>
            </a:extLst>
          </p:cNvPr>
          <p:cNvSpPr txBox="1"/>
          <p:nvPr/>
        </p:nvSpPr>
        <p:spPr>
          <a:xfrm>
            <a:off x="6181328" y="1590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 Maule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645B3B-61A1-4094-AE77-E6D49682B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2" y="4005242"/>
            <a:ext cx="3735092" cy="28081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3F88D3-0D03-4882-AD09-2AF2ABBB8CFC}"/>
              </a:ext>
            </a:extLst>
          </p:cNvPr>
          <p:cNvSpPr txBox="1"/>
          <p:nvPr/>
        </p:nvSpPr>
        <p:spPr>
          <a:xfrm>
            <a:off x="564704" y="3615407"/>
            <a:ext cx="20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 Maipo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751D9E-9E2B-4B4A-9155-949571D18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250" y="3817406"/>
            <a:ext cx="3980454" cy="29817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7DE30C-61CC-4717-B2F3-CBA1BCFF8AA1}"/>
              </a:ext>
            </a:extLst>
          </p:cNvPr>
          <p:cNvSpPr txBox="1"/>
          <p:nvPr/>
        </p:nvSpPr>
        <p:spPr>
          <a:xfrm>
            <a:off x="6181328" y="354339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 Limarí</a:t>
            </a:r>
          </a:p>
        </p:txBody>
      </p:sp>
    </p:spTree>
    <p:extLst>
      <p:ext uri="{BB962C8B-B14F-4D97-AF65-F5344CB8AC3E}">
        <p14:creationId xmlns:p14="http://schemas.microsoft.com/office/powerpoint/2010/main" val="27009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76BFA5-DAAF-4B97-9F98-B82A0659D443}"/>
              </a:ext>
            </a:extLst>
          </p:cNvPr>
          <p:cNvSpPr txBox="1"/>
          <p:nvPr/>
        </p:nvSpPr>
        <p:spPr>
          <a:xfrm>
            <a:off x="1500808" y="188640"/>
            <a:ext cx="805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Inexistencia Histórica de una Política de Estado para Resolver el Problema de Fondo. </a:t>
            </a:r>
          </a:p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Chile no Falta Agua, se Pierde </a:t>
            </a:r>
          </a:p>
        </p:txBody>
      </p:sp>
      <p:sp>
        <p:nvSpPr>
          <p:cNvPr id="5" name="AutoShape 2" descr="Resultado de imagen para embalse la paloma">
            <a:extLst>
              <a:ext uri="{FF2B5EF4-FFF2-40B4-BE49-F238E27FC236}">
                <a16:creationId xmlns:a16="http://schemas.microsoft.com/office/drawing/2014/main" id="{3B013929-5A29-46F2-BBDD-69754FD68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7D4B86-4A6F-46BF-A721-CE0C7ED98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0" y="1355742"/>
            <a:ext cx="4730660" cy="2874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ED4F8A-7688-42B5-8BAA-2A8210DF8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864" y="1449900"/>
            <a:ext cx="4125310" cy="27452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C739BC-61E1-4638-B56E-73FD564D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19" y="4293522"/>
            <a:ext cx="4442628" cy="24878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C50174-1ECC-478A-9227-52655B3D6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336" y="4257947"/>
            <a:ext cx="4608512" cy="24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0768" y="164000"/>
            <a:ext cx="9144000" cy="720080"/>
          </a:xfrm>
        </p:spPr>
        <p:txBody>
          <a:bodyPr>
            <a:noAutofit/>
          </a:bodyPr>
          <a:lstStyle/>
          <a:p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Postura en Relación al Proyecto de Ley </a:t>
            </a: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Reforma el Código de Aguas </a:t>
            </a:r>
            <a:b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4745" y="836712"/>
            <a:ext cx="7992887" cy="580526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s-CL" sz="24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Provoca una Gran Incerteza Jurídica, Elemento Clave para la Inversión tanto Nacional como Extranjera </a:t>
            </a:r>
          </a:p>
          <a:p>
            <a:pPr algn="l">
              <a:lnSpc>
                <a:spcPct val="150000"/>
              </a:lnSpc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Genera Mucha Incertidumbre</a:t>
            </a:r>
          </a:p>
          <a:p>
            <a:pPr algn="l">
              <a:lnSpc>
                <a:spcPct val="150000"/>
              </a:lnSpc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Desincentiva la Inversión en Tecnificación del Riego</a:t>
            </a:r>
          </a:p>
          <a:p>
            <a:pPr algn="l">
              <a:lnSpc>
                <a:spcPct val="150000"/>
              </a:lnSpc>
            </a:pPr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Desincentiva la Inversión Extranjera</a:t>
            </a:r>
          </a:p>
          <a:p>
            <a:pPr algn="l">
              <a:lnSpc>
                <a:spcPct val="150000"/>
              </a:lnSpc>
            </a:pPr>
            <a:endParaRPr lang="es-CL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 Resuelve los Problemas del Recurso Hídrico en Chile, por el Contrario, Apunta en la Dirección Opuesta</a:t>
            </a:r>
          </a:p>
          <a:p>
            <a:pPr algn="l"/>
            <a:endParaRPr lang="es-CL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Disminuye la Competitividad de la Agricultura Chilena en todos sus Rubros</a:t>
            </a:r>
          </a:p>
          <a:p>
            <a:pPr algn="l"/>
            <a:r>
              <a:rPr lang="es-C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Producción de Semilla es Agricultura de Contrato, en la que participan entre 6.000 a 8.000 agricultores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arenR"/>
            </a:pPr>
            <a:endParaRPr lang="es-C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97" y="28800"/>
            <a:ext cx="1036637" cy="1023937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457200" y="1052736"/>
            <a:ext cx="914400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>
            <a:outerShdw blurRad="50800" dist="38100" dir="36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data:image/png;base64,iVBORw0KGgoAAAANSUhEUgAAA4QAAAD6CAYAAAD5jokXAAAS5UlEQVR4Xu3XP67mcxjG4e+Zo5mIziBKK5DYwCQSJYUd2IREMGNCo7IBO1CJ0hKEQqJV+nMsgXl1ClPOuZP75L7eBXzf33M9T/O5On4ECBAgQIAAAQIECBAgMClwNTm1oQkQIECAAAECBAgQIEDgCEJHQIAAAQIECBAgQIAAgVEBQTi6eGMTIECAAAECBAgQIEBAELoBAgQIECBAgAABAgQIjAoIwtHFG5sAAQIECBAgQIAAAQKC0A0QIECAAAECBAgQIEBgVEAQji7e2AQIECBAgAABAgQIEBCEboAAAQIECBAgQIAAAQKjAoJwdPHGJkCAAAECBAgQIECAgCB0AwQIECBAgAABAgQIEBgVEISjizc2AQIECBAgQIAAAQIEBKEbIECAAAECBAgQIECAwKiAIBxdvLEJECBAgAABAgQIECAgCN0AAQIECBAgQIAAAQIERgUE4ejijU2AAAECBAgQIECAAAFB6AYIECBAgAABAgQIECAwKiAIRxdvbAIECBAgQIAAAQIECAhCN0CAAAECBAgQIECAAIFRAUE4unhjEyBAgAABAgQIECBAQBC6AQIECBAgQIAAAQIECIwKCMLRxRubAAECBAgQIECAAAECgtANECBAgAABAgQIECBAYFRAEI4u3tgECBAgQIAAAQIECBAQhG6AAAECBAgQIECAAAECowKCcHTxxiZAgAABAgQIECBAgIAgdAMECBAgQIAAAQIECBAYFRCEo4s3NgECBAgQIECAAAECBAShGyBAgAABAgQIECBAgMCogCAcXbyxCRAgQIAAAQIECBAgIAjdAAECBAgQIECAAAECBEYFBOHo4o1NgAABAgQIECBAgAABQegGCBAgQIAAAQIECBAgMCogCEcXb2wCBAgQIECAAAECBAgIQjdAgAABAgQIECBAgACBUQFBOLp4YxMgQIAAAQIECBAgQEAQugECBAgQIECAAAECBAiMCgjC0cUbmwABAgQIECBAgAABAoLQDRAgQIAAAQIECBAgQGBUQBCOLt7YBAgQIECAAAECBAgQEIRugAABAgQIECBAgAABAqMCgnB08cYmQIAAAQIECBAgQICAIHQDBAgQIECAAAECBAgQGBUQhKOLNzYBAgQIECBAgAABAgQEoRsgQIAAAQIECBAgQIDAqIAgHF28sQkQIECAAAECBAgQICAI3QABAgQIECBAgAABAgRGBQTh6OKNTYAAAQIECBAgQIAAAUHoBggQIECAAAECBAgQIDAqIAhHF29sAgQIECBAgAABAgQICEI3QIAAAQIECBAgQIAAgVEBQTi6eGMTIECAAAECBAgQIEBAELoBAgQIECBAgAABAgQIjAoIwtHFG5sAAQIECBAgQIAAAQKC0A0QIECAAAECBAgQIEBgVEAQji7e2AQIECBAgAABAgQIEBCEboAAAQIECBAgQIAAAQKjAoJwdPHGJkCAAAECBAgQIECAgCB0AwQIECBAgAABAgQIEBgVEISjizc2AQIECBAgQIAAAQIEBKEbIECAAAECBAgQIECAwKiAIBxdvLEJECBAgAABAgQIECAgCN0AAQIECBAgQIAAAQIERgUE4ejijU2AAAECBAgQIECAAAFB6AYIECBAgAABAgQIECAwKiAIRxdvbAIECBAgQIAAAQIECAhCN0CAAAECBAgQIECAAIFRAUE4unhjEyBAgAABAgQIECBAQBC6AQIECBAgQIAAAQIECIwKCMLRxRubAAECBAgQIECAAAECgtANECBAgAABAgQIECBAYFRAEI4u3tgECBAgQIAAAQIECBAQhG6AAAECBAgQIECAAAECowKCcHTxxiZAgAABAgQIECBAgIAgdAMECBAgQIAAAQIECBAYFRCEo4s3NgECBAgQIECAAAECBAShGyBAgAABAgQIECBAgMCogCAcXbyxCRAgQIAAAQIECBAgIAjdAAECBAgQIECAAAECBEYFBOHo4o1NgAABAgQIECBAgAABQegGCBAgQIAAAQIECBAgMCogCEcXb2wCBAgQIECAAAECBAgIQjdAgAABAgQIECBAgACBUQFBOLp4YxMgQIAAAQIECBAgQEAQugECBAgQIECAAAECBAiMCgjC0cUbmwABAgQIECBAgAABAoLQDRAgQIAAAQIECBAgQGBUQBCOLt7YBAgQIECAAAECBAgQEIRugAABAgQIECBAgAABAqMCgnB08cYmQIAAAQIECBAgQICAIHQDBAgQIECAAAECBAgQGBUQhKOLNzYBAgQIECBAgAABAgQEoRsgQIAAAQIECBAgQIDAqIAgHF28sQkQIECAAAECBAgQICAI3QABAgQIECBAgAABAgRGBQTh6OKNTYAAAQIECBAgQIAAAUHoBggQIECAAAECBAgQIDAqIAhHF29sAgQIECBAgAABAgQICEI3QIAAAQIECBAgQIAAgVEBQTi6eGMTIECAAAECBAgQIEBAELoBAgQIECBAgAABAgQIjAoIwtHFG5sAAQIECBAgQIAAAQKC0A0QIECAAAECBAgQIEBgVEAQji7e2AQIECBAgAABAgQIEBCEboAAAQIECBAgQIAAAQKjAoJwdPHGJkCAAAECBAgQIECAgCB0AwQIECBAgAABAgQIEBgVEISjizc2AQIECBAgQIAAAQIEBKEbIECAAAECBAgQIECAwKiAIBxdvLEJECBAgAABAgQIECAgCN0AAQIECBAgQIAAAQIERgUE4ejijU2AAAECBAgQIECAAAFB6AYIECBAgAABAgQIECAwKiAIRxdvbAIECBAgQIAAAQIECAhCN0CAAAECBAgQIECAAIFRAUE4unhjEyBAgAABAgQIECBAQBC6AQIECBAgQIAAAQIECIwKCMLRxRubAAECBAgQIECAAAECgtANECBAgAABAgQIECBAYFRAEI4u3tgECBAgQIAAAQIECBAQhG6AAAECBAgQIECAAAECowKCcHTxxiZAgAABAgQIECBAgIAgdAMECBAgQIAAAQIECBAYFRCEo4s3NgECBAgQIECAAAECBAShGyBAgAABAgQIECBAgMCogCAcXbyxCRAgQIAAAQIECBAgIAjdAAECBAgQIECAAAECBEYFBOHo4o1NgAABAgQIECBAgAABQegGCBAgQIAAAQIECBAgMCogCEcXb2wCBAgQIECAAAECBAgIQjdAgAABAgQIECBAgACBUQFBOLp4YxMgQIAAAQIECBAgQEAQugECBAgQIECAAAECBAiMCgjC0cUbmwABAgQIECBAgAABAoLQDRAgQIAAAQIECBAgQGBUQBCOLt7YBAgQIECAAAECBAgQEIRugAABAgQIECBAgAABAqMCgnB08cYmQIAAAQIECBAgQICAIHQDBAgQIECAAAECBAgQGBUQhKOLNzYBAgQIECBAgAABAgQEoRsgQIAAAQIECBAgQIDAqIAgHF28sQkQIECAAAECBAgQICAI3QABAgQIECBAgAABAgRGBQTh6OKNTYAAAQIECBAgQIAAAUHoBggQIECAAAECBAgQIDAqIAhHF29sAgQIECBAgAABAgQICEI3QIAAAQIECBAgQIAAgVEBQTi6eGMTIECAAAECBAgQIEBAELoBAgQIECBAgAABAgQIjAoIwtHFG5sAAQIECBAgQIAAAQKC0A0QIHA7Ah/99uC8cP3wXM79c33vl/P45R9u52GvECBAgAABAgQIpAQEYUrWuwSWBD7+/eG5vv7uXC4v/jf21eXL89mrHy4xmJUAAQIECBAgcNcEBOFd25jvJdAo8Ojmm3O5vP/Mp927/+A8fumvxk/2TQQIECBAgAABAucIQldAgMDzC3x689M5lzefeeifv986X7z+4/P/gRcIECBAgAABAgQSAoIwoepNAmsCj/78/lzO28+M/fTpG+fz135d4zAvAQIECBAgQOCuCAjCu7Ip30mgWeDxzQfn6eXr/33it+fJK+81f7ZvI0CAAAECBAisCwjC9QswP4HbEvjkj3fP1b13ztXl/rlc/XyePPjqtp72DgECBAgQIECAQEZAEGZcvUqAAAECBAgQIECAAIF6AUFYvyIfSIAAAQIECBAgQIAAgYyAIMy4epUAAQIECBAgQIAAAQL1AoKwfkU+kAABAgQIECBAgAABAhkBQZhx9SoBAgQIECBAgAABAgTqBQRh/Yp8IAECBAgQIECAAAECBDICgjDj6lUCBAgQIECAAAECBAjUCwjC+hX5QAIECBAgQIAAAQIECGQEBGHG1asECBAgQIAAAQIECBCoFxCE9SvygQQIECBAgAABAgQIEMgICMKMq1cJECBAgAABAgQIECBQLyAI61fkAwkQIECAAAECBAgQIJAREIQZV68SIECAAAECBAgQIECgXkAQ1q/IBxIgQIAAAQIECBAgQCAjIAgzrl4lQIAAAQIECBAgQIBAvYAgrF+RDyRAgAABAgQIECBAgEBGQBBmXL1KgAABAgQIECBAgACBegFBWL8iH0iAAAECBAgQIECAAIGMgCDMuHqVAAECBAgQIECAAAEC9QKCsH5FPpAAAQIECBAgQIAAAQIZAUGYcfUqAQIECBAgQIAAAQIE6gUEYf2KfCABAgQIECBAgAABAgQyAoIw4+pVAgQIECBAgAABAgQI1AsIwvoV+UACBAgQIECAAAECBAhkBARhxtWrBAgQIECAAAECBAgQqBcQhPUr8oEECBAgQIAAAQIECBDICAjCjKtXCRAgQIAAAQIECBAgUC8gCOtX5AMJECBAgAABAgQIECCQERCEGVevEiBAgAABAgQIECBAoF5AENavyAcSIECAAAECBAgQIEAgIyAIM65eJUCAAAECBAgQIECAQL2AIKxfkQ8kQIAAAQIECBAgQIBARkAQZly9SoAAAQIECBAgQIAAgXoBQVi/Ih9IgAABAgQIECBAgACBjIAgzLh6lQABAgQIECBAgAABAvUCgrB+RT6QAAECBAgQIECAAAECGQFBmHH1KgECBAgQIECAAAECBOoFBGH9inwgAQIECBAgQIAAAQIEMgKCMOPqVQIECBAgQIAAAQIECNQLCML6FflAAgQIECBAgAABAgQIZAQEYcbVqwQIECBAgAABAgQIEKgXEIT1K/KBBAgQIECAAAECBAgQyAgIwoyrVwkQIECAAAECBAgQIFAvIAjrV+QDCRAgQIAAAQIECBAgkBEQhBlXrxIgQIAAAQIECBAgQKBeQBDWr8gHEiBAgAABAgQIECBAICMgCDOuXiVAgAABAgQIECBAgEC9gCCsX5EPJECAAAECBAgQIECAQEZAEGZcvUqAAAECBAgQIECAAIF6AUFYvyIfSIAAAQIECBAgQIAAgYyAIMy4epUAAQIECBAgQIAAAQL1AoKwfkU+kAABAgQIECBAgAABAhkBQZhx9SoBAgQIECBAgAABAgTqBQRh/Yp8IAECBAgQIECAAAECBDICgjDj6lUCBAgQIECAAAECBAjUCwjC+hX5QAIECBAgQIAAAQIECGQEBGHG1asECBAgQIAAAQIECBCoFxCE9SvygQQIECBAgAABAgQIEMgICMKMq1cJECBAgAABAgQIECBQLyAI61fkAwkQIECAAAECBAgQIJAREIQZV68SIECAAAECBAgQIECgXkAQ1q/IBxIgQIAAAQIECBAgQCAjIAgzrl4lQIAAAQIECBAgQIBAvYAgrF+RDyRAgAABAgQIECBAgEBGQBBmXL1KgAABAgQIECBAgACBegFBWL8iH0iAAAECBAgQIECAAIGMgCDMuHqVAAECBAgQIECAAAEC9QKCsH5FPpAAAQIECBAgQIAAAQIZAUGYcfUqAQIECBAgQIAAAQIE6gUEYf2KfCABAgQIECBAgAABAgQyAoIw4+pVAgQIECBAgAABAgQI1AsIwvoV+UACBAgQIECAAAECBAhkBARhxtWrBAgQIECAAAECBAgQqBcQhPUr8oEECBAgQIAAAQIECBDICAjCjKtXCRAgQIAAAQIECBAgUC8gCOtX5AMJECBAgAABAgQIECCQERCEGVevEiBAgAABAgQIECBAoF5AENavyAcSIECAAAECBAgQIEAgIyAIM65eJUCAAAECBAgQIECAQL2AIKxfkQ8kQIAAAQIECBAgQIBARkAQZly9SoAAAQIECBAgQIAAgXoBQVi/Ih9IgAABAgQIECBAgACBjIAgzLh6lQABAgQIECBAgAABAvUCgrB+RT6QAAECBAgQIECAAAECGQFBmHH1KgECBAgQIECAAAECBOoFBGH9inwgAQIECBAgQIAAAQIEMgKCMOPqVQIECBAgQIAAAQIECNQLCML6FflAAgQIECBAgAABAgQIZAQEYcbVqwQIECBAgAABAgQIEKgXEIT1K/KBBAgQIECAAAECBAgQyAgIwoyrVwkQIECAAAECBAgQIFAvIAjrV+QDCRAgQIAAAQIECBAgkBEQhBlXrxIgQIAAAQIECBAgQKBe4F84TSz7kWt4DgAAAABJRU5ErkJggg=="/>
          <p:cNvSpPr>
            <a:spLocks noChangeAspect="1" noChangeArrowheads="1"/>
          </p:cNvSpPr>
          <p:nvPr/>
        </p:nvSpPr>
        <p:spPr bwMode="auto">
          <a:xfrm>
            <a:off x="612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M\AppData\Local\Microsoft\Windows\Temporary Internet Files\Content.Outlook\OAUZQ1ZV\Pendon 2 ANP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27" y="-27384"/>
            <a:ext cx="3145482" cy="6885384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54385" y="4005064"/>
            <a:ext cx="6156176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                         </a:t>
            </a:r>
          </a:p>
          <a:p>
            <a:pPr>
              <a:spcBef>
                <a:spcPts val="0"/>
              </a:spcBef>
              <a:buClr>
                <a:srgbClr val="0000CC"/>
              </a:buClr>
            </a:pPr>
            <a:endParaRPr lang="es-CL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Mario Schindler M.</a:t>
            </a: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 Director Ejecutivo</a:t>
            </a: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                   ANPROS A.G.</a:t>
            </a:r>
          </a:p>
          <a:p>
            <a:pPr algn="l">
              <a:spcBef>
                <a:spcPts val="0"/>
              </a:spcBef>
              <a:buClr>
                <a:srgbClr val="0000CC"/>
              </a:buClr>
            </a:pPr>
            <a:r>
              <a:rPr lang="es-CL" sz="2000" b="1" dirty="0">
                <a:solidFill>
                  <a:schemeClr val="tx1"/>
                </a:solidFill>
              </a:rPr>
              <a:t>                    </a:t>
            </a:r>
            <a:endParaRPr lang="es-CL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0000CC"/>
              </a:buClr>
            </a:pPr>
            <a:endParaRPr lang="es-CL" sz="2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0000CC"/>
              </a:buClr>
              <a:buFont typeface="Arial" pitchFamily="34" charset="0"/>
              <a:buChar char="•"/>
            </a:pPr>
            <a:endParaRPr lang="es-CL" sz="2000" dirty="0">
              <a:solidFill>
                <a:srgbClr val="0000CC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CL" sz="2000" dirty="0">
                <a:solidFill>
                  <a:schemeClr val="tx1"/>
                </a:solidFill>
                <a:latin typeface="Franklin Gothic Medium" pitchFamily="34" charset="0"/>
              </a:rPr>
              <a:t>                                                                             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43200" y="2566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5112403-31F8-46DA-8F0D-4A0816D5C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065" y="1382911"/>
            <a:ext cx="8549640" cy="1470025"/>
          </a:xfrm>
        </p:spPr>
        <p:txBody>
          <a:bodyPr>
            <a:normAutofit fontScale="90000"/>
          </a:bodyPr>
          <a:lstStyle/>
          <a:p>
            <a:r>
              <a:rPr lang="es-CL" sz="3200" b="1" dirty="0"/>
              <a:t>Proyecto de Ley </a:t>
            </a:r>
            <a:br>
              <a:rPr lang="es-CL" sz="3200" b="1" dirty="0"/>
            </a:br>
            <a:r>
              <a:rPr lang="es-CL" sz="3200" b="1" dirty="0"/>
              <a:t>que Reforma el Código de Aguas </a:t>
            </a:r>
            <a:br>
              <a:rPr lang="es-CL" sz="3200" b="1" dirty="0"/>
            </a:br>
            <a:r>
              <a:rPr lang="es-CL" sz="3200" b="1" dirty="0"/>
              <a:t>Boletín N°7.543-12</a:t>
            </a:r>
            <a:br>
              <a:rPr lang="es-CL" sz="3200" b="1" dirty="0"/>
            </a:br>
            <a:br>
              <a:rPr lang="es-CL" sz="3200" b="1" dirty="0"/>
            </a:br>
            <a:r>
              <a:rPr lang="es-CL" sz="3100" b="1" dirty="0"/>
              <a:t>Comisión de Agricultura Senado</a:t>
            </a:r>
            <a:br>
              <a:rPr lang="es-CL" sz="3100" b="1" dirty="0"/>
            </a:br>
            <a:br>
              <a:rPr lang="es-CL" sz="3200" b="1" dirty="0"/>
            </a:br>
            <a:r>
              <a:rPr lang="es-CL" sz="2200" b="1" dirty="0"/>
              <a:t>27 de Noviembre 2017</a:t>
            </a:r>
            <a:endParaRPr lang="es-CL" sz="2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770BD4-BF58-420C-A21F-3E163B1F45CA}"/>
              </a:ext>
            </a:extLst>
          </p:cNvPr>
          <p:cNvSpPr txBox="1"/>
          <p:nvPr/>
        </p:nvSpPr>
        <p:spPr>
          <a:xfrm>
            <a:off x="5730288" y="3980041"/>
            <a:ext cx="181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!!</a:t>
            </a:r>
          </a:p>
        </p:txBody>
      </p:sp>
    </p:spTree>
    <p:extLst>
      <p:ext uri="{BB962C8B-B14F-4D97-AF65-F5344CB8AC3E}">
        <p14:creationId xmlns:p14="http://schemas.microsoft.com/office/powerpoint/2010/main" val="206907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1" y="3140968"/>
            <a:ext cx="9144003" cy="638132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Asociación Nacional de Productores de Semillas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Nace en 1959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65 Miembros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98% Actividad Semillera de Chile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Única asociación gremial del rubro Semillero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48" y="44624"/>
            <a:ext cx="29889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5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libri Light" panose="020F0302020204030204" pitchFamily="34" charset="0"/>
              </a:rPr>
              <a:t>Origen de los Socios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MSM\Desktop\Respaldo ACER\GENERAL\LOGOS\LOGO 2010.png">
            <a:extLst>
              <a:ext uri="{FF2B5EF4-FFF2-40B4-BE49-F238E27FC236}">
                <a16:creationId xmlns:a16="http://schemas.microsoft.com/office/drawing/2014/main" id="{CDEDC7E5-7CEE-4738-9DE9-E3C71F3D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98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03-E9DF-4C83-A3E8-B3AC6ACB6E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libri Light" panose="020F0302020204030204" pitchFamily="34" charset="0"/>
              </a:rPr>
              <a:t>Tamaño de las Empresas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996752" y="1484784"/>
          <a:ext cx="8147248" cy="523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MSM\Desktop\Respaldo ACER\GENERAL\LOGOS\LOGO 2010.png">
            <a:extLst>
              <a:ext uri="{FF2B5EF4-FFF2-40B4-BE49-F238E27FC236}">
                <a16:creationId xmlns:a16="http://schemas.microsoft.com/office/drawing/2014/main" id="{F32D10D2-4C7D-4F10-B872-0860292F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0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20461" y="1484785"/>
            <a:ext cx="8229600" cy="4525963"/>
          </a:xfrm>
        </p:spPr>
        <p:txBody>
          <a:bodyPr/>
          <a:lstStyle/>
          <a:p>
            <a:pPr>
              <a:buClr>
                <a:srgbClr val="00660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CL" dirty="0">
                <a:latin typeface="Calibri Light" panose="020F0302020204030204" pitchFamily="34" charset="0"/>
              </a:rPr>
              <a:t>Mano de obra Temporada 2012-13</a:t>
            </a:r>
          </a:p>
          <a:p>
            <a:pPr marL="0" indent="0">
              <a:buClr>
                <a:srgbClr val="006600"/>
              </a:buClr>
              <a:buSzPct val="130000"/>
              <a:buNone/>
            </a:pPr>
            <a:endParaRPr lang="es-CL" dirty="0">
              <a:latin typeface="Calibri Light" panose="020F0302020204030204" pitchFamily="34" charset="0"/>
            </a:endParaRPr>
          </a:p>
          <a:p>
            <a:pPr>
              <a:buClr>
                <a:srgbClr val="006600"/>
              </a:buClr>
              <a:buSzPct val="130000"/>
            </a:pPr>
            <a:endParaRPr lang="es-CL" dirty="0">
              <a:latin typeface="Calibri Light" panose="020F0302020204030204" pitchFamily="34" charset="0"/>
            </a:endParaRPr>
          </a:p>
          <a:p>
            <a:pPr>
              <a:buClr>
                <a:srgbClr val="006600"/>
              </a:buClr>
              <a:buSzPct val="130000"/>
            </a:pPr>
            <a:endParaRPr lang="es-CL" dirty="0">
              <a:latin typeface="Calibri Light" panose="020F0302020204030204" pitchFamily="34" charset="0"/>
            </a:endParaRPr>
          </a:p>
          <a:p>
            <a:pPr>
              <a:buClr>
                <a:srgbClr val="006600"/>
              </a:buClr>
              <a:buSzPct val="130000"/>
            </a:pPr>
            <a:endParaRPr lang="es-CL" dirty="0">
              <a:latin typeface="Calibri Light" panose="020F0302020204030204" pitchFamily="34" charset="0"/>
            </a:endParaRPr>
          </a:p>
          <a:p>
            <a:pPr marL="0" indent="0">
              <a:buClr>
                <a:srgbClr val="006600"/>
              </a:buClr>
              <a:buSzPct val="130000"/>
              <a:buNone/>
            </a:pPr>
            <a:endParaRPr lang="es-CL" sz="2000" dirty="0">
              <a:latin typeface="Calibri Light" panose="020F0302020204030204" pitchFamily="34" charset="0"/>
            </a:endParaRPr>
          </a:p>
          <a:p>
            <a:pPr marL="717550" indent="0">
              <a:buClr>
                <a:srgbClr val="006600"/>
              </a:buClr>
              <a:buSzPct val="130000"/>
              <a:buNone/>
            </a:pPr>
            <a:r>
              <a:rPr lang="es-CL" sz="2000" dirty="0">
                <a:latin typeface="Calibri Light" panose="020F0302020204030204" pitchFamily="34" charset="0"/>
              </a:rPr>
              <a:t>Fuente: Estudio “Impacto de la Industria Semillera en la Economía Chilena” realizado por Fundación Chile.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788840" y="2492896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3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Empleo Directo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67.224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Empleo Indirecto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5.689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72.913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1932856" y="-27384"/>
            <a:ext cx="7355160" cy="116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Importancia Económica de la Actividad Semillera en Chile </a:t>
            </a:r>
          </a:p>
        </p:txBody>
      </p:sp>
    </p:spTree>
    <p:extLst>
      <p:ext uri="{BB962C8B-B14F-4D97-AF65-F5344CB8AC3E}">
        <p14:creationId xmlns:p14="http://schemas.microsoft.com/office/powerpoint/2010/main" val="38617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371541"/>
            <a:ext cx="7296150" cy="5572125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8844"/>
            <a:ext cx="9144000" cy="1167909"/>
          </a:xfrm>
        </p:spPr>
        <p:txBody>
          <a:bodyPr>
            <a:normAutofit/>
          </a:bodyPr>
          <a:lstStyle/>
          <a:p>
            <a:r>
              <a:rPr lang="es-CL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de la Industria</a:t>
            </a:r>
            <a:endParaRPr lang="es-CL" sz="2800" b="1" dirty="0"/>
          </a:p>
        </p:txBody>
      </p:sp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4182558" y="3244335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384" y="1340769"/>
            <a:ext cx="6281048" cy="4785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CL" sz="2000" dirty="0"/>
          </a:p>
          <a:p>
            <a:pPr marL="0" indent="0">
              <a:lnSpc>
                <a:spcPct val="150000"/>
              </a:lnSpc>
              <a:buNone/>
            </a:pPr>
            <a:endParaRPr lang="es-CL" sz="2000" dirty="0"/>
          </a:p>
          <a:p>
            <a:endParaRPr lang="es-CL" sz="2400" dirty="0"/>
          </a:p>
          <a:p>
            <a:endParaRPr lang="es-CL" sz="2400" dirty="0"/>
          </a:p>
          <a:p>
            <a:pPr>
              <a:lnSpc>
                <a:spcPct val="150000"/>
              </a:lnSpc>
            </a:pPr>
            <a:endParaRPr lang="es-CL" sz="2800" dirty="0"/>
          </a:p>
          <a:p>
            <a:pPr>
              <a:lnSpc>
                <a:spcPct val="150000"/>
              </a:lnSpc>
            </a:pPr>
            <a:endParaRPr lang="es-CL" sz="2800" dirty="0"/>
          </a:p>
        </p:txBody>
      </p:sp>
      <p:cxnSp>
        <p:nvCxnSpPr>
          <p:cNvPr id="13" name="Conector recto de flecha 12"/>
          <p:cNvCxnSpPr>
            <a:cxnSpLocks/>
          </p:cNvCxnSpPr>
          <p:nvPr/>
        </p:nvCxnSpPr>
        <p:spPr>
          <a:xfrm flipV="1">
            <a:off x="4964865" y="1844824"/>
            <a:ext cx="2176900" cy="23127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cxnSpLocks/>
          </p:cNvCxnSpPr>
          <p:nvPr/>
        </p:nvCxnSpPr>
        <p:spPr>
          <a:xfrm>
            <a:off x="7405464" y="1844824"/>
            <a:ext cx="792088" cy="10801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cxnSpLocks/>
          </p:cNvCxnSpPr>
          <p:nvPr/>
        </p:nvCxnSpPr>
        <p:spPr>
          <a:xfrm flipV="1">
            <a:off x="8197553" y="2780928"/>
            <a:ext cx="479723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99DBB0-7D09-4A06-8E0F-8A82982AF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48" y="404664"/>
            <a:ext cx="2867811" cy="21508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D90604-0706-43FD-9221-062C0D4D8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62" y="260648"/>
            <a:ext cx="2736304" cy="20522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2EA40D-BA94-4269-A167-3129A8455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9" y="2974692"/>
            <a:ext cx="2582019" cy="34426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4B625A-5702-4FB9-81B7-A844D4E31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29" y="2702680"/>
            <a:ext cx="2782740" cy="18855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87D037-237F-4CA2-A998-14B2A6737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68" y="3538157"/>
            <a:ext cx="3417638" cy="23157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470ED5-AEC0-46D2-B9DC-754970A42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48" y="4696038"/>
            <a:ext cx="2749622" cy="20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1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0" y="100807"/>
            <a:ext cx="1036637" cy="1023937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D4D305-ACC0-4C5E-A254-1F7B0BF93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8" y="1830308"/>
            <a:ext cx="3717594" cy="49567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16BC82-33A7-4D59-8357-EB61DC633506}"/>
              </a:ext>
            </a:extLst>
          </p:cNvPr>
          <p:cNvSpPr txBox="1"/>
          <p:nvPr/>
        </p:nvSpPr>
        <p:spPr>
          <a:xfrm>
            <a:off x="1212776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Insumo mas Importante en la Producción Agrícola es el Agua y es la Prioridad Número Uno para la Recuperación de la Competitividad de la Industria Semillera Chilena</a:t>
            </a:r>
          </a:p>
        </p:txBody>
      </p:sp>
    </p:spTree>
    <p:extLst>
      <p:ext uri="{BB962C8B-B14F-4D97-AF65-F5344CB8AC3E}">
        <p14:creationId xmlns:p14="http://schemas.microsoft.com/office/powerpoint/2010/main" val="289603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M\Desktop\Respaldo ACER\GENERAL\LOGOS\LOGO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19" y="28844"/>
            <a:ext cx="1036637" cy="1023937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ACE56E-0E82-4143-B9C0-36A248437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47" y="206188"/>
            <a:ext cx="2502882" cy="33371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B834BC-1F50-4245-B8F2-D01EC9327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72" y="416064"/>
            <a:ext cx="3631660" cy="27237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108266-166E-49E6-9C10-D55FC14DE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45" y="3775728"/>
            <a:ext cx="3875088" cy="29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41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7246</TotalTime>
  <Words>279</Words>
  <Application>Microsoft Office PowerPoint</Application>
  <PresentationFormat>Personalizado</PresentationFormat>
  <Paragraphs>93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Franklin Gothic Medium</vt:lpstr>
      <vt:lpstr>Tahoma</vt:lpstr>
      <vt:lpstr>Times New Roman</vt:lpstr>
      <vt:lpstr>Wingdings</vt:lpstr>
      <vt:lpstr>1_Tema de Office</vt:lpstr>
      <vt:lpstr>Proyecto de Ley  que Reforma el Código de Aguas  Boletín N°7.543-12  Comisión de Agricultura Senado  27 de Noviembre 2017</vt:lpstr>
      <vt:lpstr>Presentación de PowerPoint</vt:lpstr>
      <vt:lpstr>Origen de los Socios</vt:lpstr>
      <vt:lpstr>Tamaño de las Empresas</vt:lpstr>
      <vt:lpstr>Presentación de PowerPoint</vt:lpstr>
      <vt:lpstr>Estadísticas de la Industria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Postura en Relación al Proyecto de Ley  que Reforma el Código de Aguas    </vt:lpstr>
      <vt:lpstr>Proyecto de Ley  que Reforma el Código de Aguas  Boletín N°7.543-12  Comisión de Agricultura Senado  27 de Noviembre 2017</vt:lpstr>
    </vt:vector>
  </TitlesOfParts>
  <Company>ISF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 Ranganathan</dc:creator>
  <cp:lastModifiedBy>Fernando Peralta</cp:lastModifiedBy>
  <cp:revision>692</cp:revision>
  <cp:lastPrinted>2017-11-29T14:22:51Z</cp:lastPrinted>
  <dcterms:created xsi:type="dcterms:W3CDTF">2003-09-15T10:52:01Z</dcterms:created>
  <dcterms:modified xsi:type="dcterms:W3CDTF">2017-11-29T15:30:43Z</dcterms:modified>
</cp:coreProperties>
</file>