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9" r:id="rId1"/>
    <p:sldMasterId id="2147483984" r:id="rId2"/>
  </p:sldMasterIdLst>
  <p:notesMasterIdLst>
    <p:notesMasterId r:id="rId12"/>
  </p:notesMasterIdLst>
  <p:sldIdLst>
    <p:sldId id="390" r:id="rId3"/>
    <p:sldId id="392" r:id="rId4"/>
    <p:sldId id="391" r:id="rId5"/>
    <p:sldId id="396" r:id="rId6"/>
    <p:sldId id="393" r:id="rId7"/>
    <p:sldId id="394" r:id="rId8"/>
    <p:sldId id="395" r:id="rId9"/>
    <p:sldId id="397" r:id="rId10"/>
    <p:sldId id="386" r:id="rId11"/>
  </p:sldIdLst>
  <p:sldSz cx="9144000" cy="6858000" type="screen4x3"/>
  <p:notesSz cx="7010400" cy="9296400"/>
  <p:defaultTextStyle>
    <a:defPPr>
      <a:defRPr lang="es-ES"/>
    </a:defPPr>
    <a:lvl1pPr algn="l" defTabSz="457200" rtl="0" eaLnBrk="0" fontAlgn="base" hangingPunct="0">
      <a:spcBef>
        <a:spcPct val="0"/>
      </a:spcBef>
      <a:spcAft>
        <a:spcPct val="0"/>
      </a:spcAft>
      <a:defRPr kern="1200">
        <a:solidFill>
          <a:schemeClr val="tx1"/>
        </a:solidFill>
        <a:latin typeface="Arial" charset="0"/>
        <a:ea typeface="+mn-ea"/>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mn-ea"/>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mn-ea"/>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mn-ea"/>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30" autoAdjust="0"/>
    <p:restoredTop sz="90485" autoAdjust="0"/>
  </p:normalViewPr>
  <p:slideViewPr>
    <p:cSldViewPr snapToGrid="0" snapToObjects="1">
      <p:cViewPr>
        <p:scale>
          <a:sx n="72" d="100"/>
          <a:sy n="72" d="100"/>
        </p:scale>
        <p:origin x="10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s-CL"/>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6E020228-0B97-4A63-83DE-8FDD523005B8}" type="datetimeFigureOut">
              <a:rPr lang="es-CL"/>
              <a:pPr>
                <a:defRPr/>
              </a:pPr>
              <a:t>29-11-2017</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L" noProof="0"/>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s-CL"/>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9C4CC0D3-35B1-45BD-A448-89EA4AC0C8CD}" type="slidenum">
              <a:rPr lang="es-CL" altLang="en-US"/>
              <a:pPr/>
              <a:t>‹Nº›</a:t>
            </a:fld>
            <a:endParaRPr lang="es-CL" altLang="en-US"/>
          </a:p>
        </p:txBody>
      </p:sp>
    </p:spTree>
    <p:extLst>
      <p:ext uri="{BB962C8B-B14F-4D97-AF65-F5344CB8AC3E}">
        <p14:creationId xmlns:p14="http://schemas.microsoft.com/office/powerpoint/2010/main" val="2834689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9C4CC0D3-35B1-45BD-A448-89EA4AC0C8CD}" type="slidenum">
              <a:rPr lang="es-CL" altLang="en-US" smtClean="0"/>
              <a:pPr/>
              <a:t>1</a:t>
            </a:fld>
            <a:endParaRPr lang="es-CL" altLang="en-US"/>
          </a:p>
        </p:txBody>
      </p:sp>
    </p:spTree>
    <p:extLst>
      <p:ext uri="{BB962C8B-B14F-4D97-AF65-F5344CB8AC3E}">
        <p14:creationId xmlns:p14="http://schemas.microsoft.com/office/powerpoint/2010/main" val="1530801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L" altLang="en-US" dirty="0"/>
          </a:p>
        </p:txBody>
      </p:sp>
      <p:sp>
        <p:nvSpPr>
          <p:cNvPr id="225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16130" indent="-275434">
              <a:defRPr>
                <a:solidFill>
                  <a:schemeClr val="tx1"/>
                </a:solidFill>
                <a:latin typeface="Arial" charset="0"/>
                <a:cs typeface="Arial" charset="0"/>
              </a:defRPr>
            </a:lvl2pPr>
            <a:lvl3pPr marL="1101738" indent="-220348">
              <a:defRPr>
                <a:solidFill>
                  <a:schemeClr val="tx1"/>
                </a:solidFill>
                <a:latin typeface="Arial" charset="0"/>
                <a:cs typeface="Arial" charset="0"/>
              </a:defRPr>
            </a:lvl3pPr>
            <a:lvl4pPr marL="1542433" indent="-220348">
              <a:defRPr>
                <a:solidFill>
                  <a:schemeClr val="tx1"/>
                </a:solidFill>
                <a:latin typeface="Arial" charset="0"/>
                <a:cs typeface="Arial" charset="0"/>
              </a:defRPr>
            </a:lvl4pPr>
            <a:lvl5pPr marL="1983128" indent="-220348">
              <a:defRPr>
                <a:solidFill>
                  <a:schemeClr val="tx1"/>
                </a:solidFill>
                <a:latin typeface="Arial" charset="0"/>
                <a:cs typeface="Arial" charset="0"/>
              </a:defRPr>
            </a:lvl5pPr>
            <a:lvl6pPr marL="2423823" indent="-220348" defTabSz="440695" eaLnBrk="0" fontAlgn="base" hangingPunct="0">
              <a:spcBef>
                <a:spcPct val="0"/>
              </a:spcBef>
              <a:spcAft>
                <a:spcPct val="0"/>
              </a:spcAft>
              <a:defRPr>
                <a:solidFill>
                  <a:schemeClr val="tx1"/>
                </a:solidFill>
                <a:latin typeface="Arial" charset="0"/>
                <a:cs typeface="Arial" charset="0"/>
              </a:defRPr>
            </a:lvl6pPr>
            <a:lvl7pPr marL="2864518" indent="-220348" defTabSz="440695" eaLnBrk="0" fontAlgn="base" hangingPunct="0">
              <a:spcBef>
                <a:spcPct val="0"/>
              </a:spcBef>
              <a:spcAft>
                <a:spcPct val="0"/>
              </a:spcAft>
              <a:defRPr>
                <a:solidFill>
                  <a:schemeClr val="tx1"/>
                </a:solidFill>
                <a:latin typeface="Arial" charset="0"/>
                <a:cs typeface="Arial" charset="0"/>
              </a:defRPr>
            </a:lvl7pPr>
            <a:lvl8pPr marL="3305213" indent="-220348" defTabSz="440695" eaLnBrk="0" fontAlgn="base" hangingPunct="0">
              <a:spcBef>
                <a:spcPct val="0"/>
              </a:spcBef>
              <a:spcAft>
                <a:spcPct val="0"/>
              </a:spcAft>
              <a:defRPr>
                <a:solidFill>
                  <a:schemeClr val="tx1"/>
                </a:solidFill>
                <a:latin typeface="Arial" charset="0"/>
                <a:cs typeface="Arial" charset="0"/>
              </a:defRPr>
            </a:lvl8pPr>
            <a:lvl9pPr marL="3745908" indent="-220348" defTabSz="440695" eaLnBrk="0" fontAlgn="base" hangingPunct="0">
              <a:spcBef>
                <a:spcPct val="0"/>
              </a:spcBef>
              <a:spcAft>
                <a:spcPct val="0"/>
              </a:spcAft>
              <a:defRPr>
                <a:solidFill>
                  <a:schemeClr val="tx1"/>
                </a:solidFill>
                <a:latin typeface="Arial" charset="0"/>
                <a:cs typeface="Arial" charset="0"/>
              </a:defRPr>
            </a:lvl9pPr>
          </a:lstStyle>
          <a:p>
            <a:fld id="{6EDEA666-7AEF-4826-B28F-BABFF369E02B}" type="slidenum">
              <a:rPr lang="es-CL" altLang="en-US" smtClean="0">
                <a:solidFill>
                  <a:prstClr val="black"/>
                </a:solidFill>
              </a:rPr>
              <a:pPr/>
              <a:t>9</a:t>
            </a:fld>
            <a:endParaRPr lang="es-CL" altLang="en-US">
              <a:solidFill>
                <a:prstClr val="black"/>
              </a:solidFill>
            </a:endParaRPr>
          </a:p>
        </p:txBody>
      </p:sp>
    </p:spTree>
    <p:extLst>
      <p:ext uri="{BB962C8B-B14F-4D97-AF65-F5344CB8AC3E}">
        <p14:creationId xmlns:p14="http://schemas.microsoft.com/office/powerpoint/2010/main" val="3356622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dirty="0"/>
              <a:t>Haga clic para modificar el estilo de título del patrón</a:t>
            </a:r>
            <a:endParaRPr lang="es-MX" dirty="0"/>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MX" dirty="0"/>
          </a:p>
        </p:txBody>
      </p:sp>
      <p:sp>
        <p:nvSpPr>
          <p:cNvPr id="4" name="Marcador de fecha 3"/>
          <p:cNvSpPr>
            <a:spLocks noGrp="1"/>
          </p:cNvSpPr>
          <p:nvPr>
            <p:ph type="dt" sz="half" idx="10"/>
          </p:nvPr>
        </p:nvSpPr>
        <p:spPr/>
        <p:txBody>
          <a:bodyPr/>
          <a:lstStyle/>
          <a:p>
            <a:fld id="{900D3A0D-A28E-4FBC-BAD0-57999C156D44}" type="datetimeFigureOut">
              <a:rPr lang="es-MX" smtClean="0"/>
              <a:t>29/11/2017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248292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00D3A0D-A28E-4FBC-BAD0-57999C156D44}" type="datetimeFigureOut">
              <a:rPr lang="es-MX" smtClean="0"/>
              <a:t>29/11/2017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406895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00D3A0D-A28E-4FBC-BAD0-57999C156D44}" type="datetimeFigureOut">
              <a:rPr lang="es-MX" smtClean="0"/>
              <a:t>29/11/2017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2879671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7626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00D3A0D-A28E-4FBC-BAD0-57999C156D44}" type="datetimeFigureOut">
              <a:rPr lang="es-MX" smtClean="0"/>
              <a:t>29/11/2017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3797924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4093590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78B6DAD-0EF4-4A06-B073-2A57354018A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47DB62A-7C86-4E0B-993C-0E70FC5A67A3}" type="slidenum">
              <a:rPr lang="es-ES" smtClean="0"/>
              <a:pPr>
                <a:defRPr/>
              </a:pPr>
              <a:t>‹Nº›</a:t>
            </a:fld>
            <a:endParaRPr lang="es-ES"/>
          </a:p>
        </p:txBody>
      </p:sp>
      <p:pic>
        <p:nvPicPr>
          <p:cNvPr id="7" name="Imagen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2169" y="5680591"/>
            <a:ext cx="1121331" cy="1121331"/>
          </a:xfrm>
          <a:prstGeom prst="rect">
            <a:avLst/>
          </a:prstGeom>
        </p:spPr>
      </p:pic>
    </p:spTree>
    <p:extLst>
      <p:ext uri="{BB962C8B-B14F-4D97-AF65-F5344CB8AC3E}">
        <p14:creationId xmlns:p14="http://schemas.microsoft.com/office/powerpoint/2010/main" val="2419421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2496214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3735324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s-E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236925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s-E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8499746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57509E6-DDEC-49A3-B889-CDB421FD1F1E}" type="datetimeFigureOut">
              <a:rPr lang="es-ES" smtClean="0"/>
              <a:pPr>
                <a:defRPr/>
              </a:pPr>
              <a:t>29/11/2017</a:t>
            </a:fld>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fld id="{2C5A340A-3F6A-49BF-8A04-F279C1F14B5B}" type="slidenum">
              <a:rPr lang="es-ES" altLang="en-US" smtClean="0"/>
              <a:pPr/>
              <a:t>‹Nº›</a:t>
            </a:fld>
            <a:endParaRPr lang="es-ES" altLang="en-US"/>
          </a:p>
        </p:txBody>
      </p:sp>
    </p:spTree>
    <p:extLst>
      <p:ext uri="{BB962C8B-B14F-4D97-AF65-F5344CB8AC3E}">
        <p14:creationId xmlns:p14="http://schemas.microsoft.com/office/powerpoint/2010/main" val="273335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900D3A0D-A28E-4FBC-BAD0-57999C156D44}" type="datetimeFigureOut">
              <a:rPr lang="es-MX" smtClean="0"/>
              <a:t>29/11/2017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2353695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18228197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35822581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223258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34AD5901-A15C-4847-9B00-F4215A162BCF}" type="datetimeFigureOut">
              <a:rPr lang="es-ES" smtClean="0">
                <a:solidFill>
                  <a:prstClr val="black">
                    <a:tint val="75000"/>
                  </a:prstClr>
                </a:solidFill>
              </a:rPr>
              <a:pPr>
                <a:defRPr/>
              </a:pPr>
              <a:t>29/11/2017</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5968DD1-F3E2-4069-AAA0-72980AB29A89}" type="slidenum">
              <a:rPr lang="es-ES" smtClean="0"/>
              <a:pPr>
                <a:defRPr/>
              </a:pPr>
              <a:t>‹Nº›</a:t>
            </a:fld>
            <a:endParaRPr lang="es-ES"/>
          </a:p>
        </p:txBody>
      </p:sp>
    </p:spTree>
    <p:extLst>
      <p:ext uri="{BB962C8B-B14F-4D97-AF65-F5344CB8AC3E}">
        <p14:creationId xmlns:p14="http://schemas.microsoft.com/office/powerpoint/2010/main" val="145152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00D3A0D-A28E-4FBC-BAD0-57999C156D44}" type="datetimeFigureOut">
              <a:rPr lang="es-MX" smtClean="0"/>
              <a:t>29/11/2017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1032886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00D3A0D-A28E-4FBC-BAD0-57999C156D44}" type="datetimeFigureOut">
              <a:rPr lang="es-MX" smtClean="0"/>
              <a:t>29/11/2017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81858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628650" y="1825625"/>
            <a:ext cx="386715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4648200" y="1825625"/>
            <a:ext cx="386715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900D3A0D-A28E-4FBC-BAD0-57999C156D44}" type="datetimeFigureOut">
              <a:rPr lang="es-MX" smtClean="0"/>
              <a:t>29/11/2017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90750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900D3A0D-A28E-4FBC-BAD0-57999C156D44}" type="datetimeFigureOut">
              <a:rPr lang="es-MX" smtClean="0"/>
              <a:t>29/11/2017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282407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900D3A0D-A28E-4FBC-BAD0-57999C156D44}" type="datetimeFigureOut">
              <a:rPr lang="es-MX" smtClean="0"/>
              <a:t>29/11/2017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1095304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00D3A0D-A28E-4FBC-BAD0-57999C156D44}" type="datetimeFigureOut">
              <a:rPr lang="es-MX" smtClean="0"/>
              <a:t>29/11/2017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15608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00D3A0D-A28E-4FBC-BAD0-57999C156D44}" type="datetimeFigureOut">
              <a:rPr lang="es-MX" smtClean="0"/>
              <a:t>29/11/2017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CD9156E-8C8D-40F8-BE6D-B1709C8C8AA2}" type="slidenum">
              <a:rPr lang="es-MX" smtClean="0"/>
              <a:t>‹Nº›</a:t>
            </a:fld>
            <a:endParaRPr lang="es-MX"/>
          </a:p>
        </p:txBody>
      </p:sp>
    </p:spTree>
    <p:extLst>
      <p:ext uri="{BB962C8B-B14F-4D97-AF65-F5344CB8AC3E}">
        <p14:creationId xmlns:p14="http://schemas.microsoft.com/office/powerpoint/2010/main" val="182713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MX" dirty="0"/>
          </a:p>
        </p:txBody>
      </p:sp>
      <p:sp>
        <p:nvSpPr>
          <p:cNvPr id="4" name="Marcador de fech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D3A0D-A28E-4FBC-BAD0-57999C156D44}" type="datetimeFigureOut">
              <a:rPr lang="es-MX" smtClean="0"/>
              <a:t>29/11/2017</a:t>
            </a:fld>
            <a:endParaRPr lang="es-MX"/>
          </a:p>
        </p:txBody>
      </p:sp>
      <p:sp>
        <p:nvSpPr>
          <p:cNvPr id="5" name="Marcador de pie de pá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9156E-8C8D-40F8-BE6D-B1709C8C8AA2}" type="slidenum">
              <a:rPr lang="es-MX" smtClean="0"/>
              <a:t>‹Nº›</a:t>
            </a:fld>
            <a:endParaRPr lang="es-MX"/>
          </a:p>
        </p:txBody>
      </p:sp>
      <p:pic>
        <p:nvPicPr>
          <p:cNvPr id="8" name="Imagen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747686" y="5301624"/>
            <a:ext cx="1237288" cy="1237288"/>
          </a:xfrm>
          <a:prstGeom prst="rect">
            <a:avLst/>
          </a:prstGeom>
        </p:spPr>
      </p:pic>
    </p:spTree>
    <p:extLst>
      <p:ext uri="{BB962C8B-B14F-4D97-AF65-F5344CB8AC3E}">
        <p14:creationId xmlns:p14="http://schemas.microsoft.com/office/powerpoint/2010/main" val="3007874809"/>
      </p:ext>
    </p:extLst>
  </p:cSld>
  <p:clrMap bg1="lt1" tx1="dk1" bg2="lt2" tx2="dk2" accent1="accent1" accent2="accent2" accent3="accent3" accent4="accent4" accent5="accent5" accent6="accent6" hlink="hlink" folHlink="folHlink"/>
  <p:sldLayoutIdLst>
    <p:sldLayoutId id="2147483960" r:id="rId1"/>
    <p:sldLayoutId id="2147483971"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97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D3A0D-A28E-4FBC-BAD0-57999C156D44}" type="datetimeFigureOut">
              <a:rPr lang="es-MX" smtClean="0"/>
              <a:t>29/11/2017</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9156E-8C8D-40F8-BE6D-B1709C8C8AA2}" type="slidenum">
              <a:rPr lang="es-MX" smtClean="0"/>
              <a:t>‹Nº›</a:t>
            </a:fld>
            <a:endParaRPr lang="es-MX"/>
          </a:p>
        </p:txBody>
      </p:sp>
    </p:spTree>
    <p:extLst>
      <p:ext uri="{BB962C8B-B14F-4D97-AF65-F5344CB8AC3E}">
        <p14:creationId xmlns:p14="http://schemas.microsoft.com/office/powerpoint/2010/main" val="1184476180"/>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03437"/>
            <a:ext cx="8229600" cy="2018857"/>
          </a:xfrm>
        </p:spPr>
        <p:txBody>
          <a:bodyPr>
            <a:normAutofit/>
          </a:bodyPr>
          <a:lstStyle/>
          <a:p>
            <a:pPr algn="ctr"/>
            <a:r>
              <a:rPr lang="es-CL" altLang="en-US" dirty="0">
                <a:solidFill>
                  <a:schemeClr val="accent1">
                    <a:lumMod val="50000"/>
                  </a:schemeClr>
                </a:solidFill>
              </a:rPr>
              <a:t>Reforma al Código de Aguas y Modificación    Constitucional</a:t>
            </a:r>
            <a:endParaRPr lang="es-MX" dirty="0">
              <a:solidFill>
                <a:schemeClr val="accent1">
                  <a:lumMod val="50000"/>
                </a:schemeClr>
              </a:solidFill>
            </a:endParaRPr>
          </a:p>
        </p:txBody>
      </p:sp>
      <p:sp>
        <p:nvSpPr>
          <p:cNvPr id="7" name="Título 1"/>
          <p:cNvSpPr txBox="1">
            <a:spLocks/>
          </p:cNvSpPr>
          <p:nvPr/>
        </p:nvSpPr>
        <p:spPr>
          <a:xfrm>
            <a:off x="134911" y="6026047"/>
            <a:ext cx="5426439" cy="584616"/>
          </a:xfrm>
          <a:prstGeom prst="rect">
            <a:avLst/>
          </a:prstGeom>
        </p:spPr>
        <p:txBody>
          <a:bodyPr vert="horz" lIns="91440" tIns="45720" rIns="91440" bIns="45720" rtlCol="0" anchor="ct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s-CL" b="1" dirty="0">
                <a:solidFill>
                  <a:schemeClr val="accent1">
                    <a:lumMod val="50000"/>
                  </a:schemeClr>
                </a:solidFill>
              </a:rPr>
              <a:t>Asociación Gremial de Riego y Drenaje.</a:t>
            </a:r>
          </a:p>
          <a:p>
            <a:pPr fontAlgn="auto">
              <a:spcAft>
                <a:spcPts val="0"/>
              </a:spcAft>
            </a:pPr>
            <a:r>
              <a:rPr lang="es-CL" b="1" dirty="0">
                <a:solidFill>
                  <a:schemeClr val="accent1">
                    <a:lumMod val="50000"/>
                  </a:schemeClr>
                </a:solidFill>
              </a:rPr>
              <a:t>Felipe Martín Cuadrado.</a:t>
            </a:r>
          </a:p>
          <a:p>
            <a:pPr fontAlgn="auto">
              <a:spcAft>
                <a:spcPts val="0"/>
              </a:spcAft>
            </a:pPr>
            <a:r>
              <a:rPr lang="es-CL" b="1" dirty="0">
                <a:solidFill>
                  <a:schemeClr val="accent1">
                    <a:lumMod val="50000"/>
                  </a:schemeClr>
                </a:solidFill>
              </a:rPr>
              <a:t>Santiago, noviembre 2017.</a:t>
            </a:r>
            <a:endParaRPr lang="es-MX" b="1" dirty="0">
              <a:solidFill>
                <a:schemeClr val="accent1">
                  <a:lumMod val="50000"/>
                </a:schemeClr>
              </a:solidFill>
            </a:endParaRPr>
          </a:p>
        </p:txBody>
      </p:sp>
    </p:spTree>
    <p:extLst>
      <p:ext uri="{BB962C8B-B14F-4D97-AF65-F5344CB8AC3E}">
        <p14:creationId xmlns:p14="http://schemas.microsoft.com/office/powerpoint/2010/main" val="95893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2960" y="286604"/>
            <a:ext cx="7543800" cy="1107481"/>
          </a:xfrm>
        </p:spPr>
        <p:txBody>
          <a:bodyPr>
            <a:normAutofit fontScale="90000"/>
          </a:bodyPr>
          <a:lstStyle/>
          <a:p>
            <a:pPr algn="ctr"/>
            <a:r>
              <a:rPr lang="es-CL" sz="3200" b="1" dirty="0">
                <a:solidFill>
                  <a:schemeClr val="accent1">
                    <a:lumMod val="50000"/>
                  </a:schemeClr>
                </a:solidFill>
              </a:rPr>
              <a:t>Tratamiento real a los derechos ya otorgados:</a:t>
            </a:r>
            <a:br>
              <a:rPr lang="es-MX" dirty="0">
                <a:solidFill>
                  <a:schemeClr val="accent1">
                    <a:lumMod val="50000"/>
                  </a:schemeClr>
                </a:solidFill>
              </a:rPr>
            </a:br>
            <a:endParaRPr lang="es-MX" dirty="0">
              <a:solidFill>
                <a:schemeClr val="accent1">
                  <a:lumMod val="50000"/>
                </a:schemeClr>
              </a:solidFill>
            </a:endParaRPr>
          </a:p>
        </p:txBody>
      </p:sp>
      <p:sp>
        <p:nvSpPr>
          <p:cNvPr id="3" name="Marcador de contenido 2"/>
          <p:cNvSpPr>
            <a:spLocks noGrp="1"/>
          </p:cNvSpPr>
          <p:nvPr>
            <p:ph idx="1"/>
          </p:nvPr>
        </p:nvSpPr>
        <p:spPr>
          <a:xfrm>
            <a:off x="561756" y="1124262"/>
            <a:ext cx="8066208" cy="4293183"/>
          </a:xfrm>
        </p:spPr>
        <p:txBody>
          <a:bodyPr>
            <a:normAutofit/>
          </a:bodyPr>
          <a:lstStyle/>
          <a:p>
            <a:pPr marL="0" indent="0" algn="just" fontAlgn="t">
              <a:lnSpc>
                <a:spcPct val="100000"/>
              </a:lnSpc>
              <a:buNone/>
            </a:pPr>
            <a:r>
              <a:rPr lang="es-CL" sz="1800" dirty="0"/>
              <a:t>Artículo 1 Transitorio del proyecto: </a:t>
            </a:r>
            <a:endParaRPr lang="es-MX" sz="1800" dirty="0"/>
          </a:p>
          <a:p>
            <a:pPr algn="just" fontAlgn="t">
              <a:lnSpc>
                <a:spcPct val="150000"/>
              </a:lnSpc>
            </a:pPr>
            <a:r>
              <a:rPr lang="es-MX" sz="1800" i="1" dirty="0"/>
              <a:t>Inciso N°1: “Los derechos de aprovechamiento reconocidos o constituidos antes de la publicación de esta ley continuarán estando vigentes y mantendrán su carácter de indefinidos en el tiempo”.</a:t>
            </a:r>
            <a:r>
              <a:rPr lang="es-MX" sz="1800" dirty="0"/>
              <a:t> </a:t>
            </a:r>
          </a:p>
          <a:p>
            <a:pPr algn="just" fontAlgn="t">
              <a:lnSpc>
                <a:spcPct val="150000"/>
              </a:lnSpc>
            </a:pPr>
            <a:r>
              <a:rPr lang="es-MX" sz="1800" i="1" dirty="0"/>
              <a:t>Los dueños o titulares de dichos derechos quedarán sujetos a todas las demás disposiciones del Código de Aguas y </a:t>
            </a:r>
            <a:r>
              <a:rPr lang="es-MX" sz="1800" i="1" u="sng" dirty="0"/>
              <a:t>podrán extinguirse por su no uso, según lo disponen los artículos 129 bis 4 y 129 bis 5, y caducar por su no inscripción </a:t>
            </a:r>
            <a:r>
              <a:rPr lang="es-MX" sz="1800" i="1" dirty="0"/>
              <a:t>en el Registro de Propiedad del Conservador de Bienes Raíces, según se establece en el artículo segundo transitorio de esta ley.</a:t>
            </a:r>
            <a:endParaRPr lang="es-MX" sz="1800" dirty="0"/>
          </a:p>
          <a:p>
            <a:endParaRPr lang="es-MX" dirty="0"/>
          </a:p>
        </p:txBody>
      </p:sp>
    </p:spTree>
    <p:extLst>
      <p:ext uri="{BB962C8B-B14F-4D97-AF65-F5344CB8AC3E}">
        <p14:creationId xmlns:p14="http://schemas.microsoft.com/office/powerpoint/2010/main" val="211151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2959" y="511609"/>
            <a:ext cx="7543800" cy="869430"/>
          </a:xfrm>
        </p:spPr>
        <p:txBody>
          <a:bodyPr>
            <a:normAutofit fontScale="90000"/>
          </a:bodyPr>
          <a:lstStyle/>
          <a:p>
            <a:pPr algn="ctr"/>
            <a:br>
              <a:rPr lang="es-CL" b="1" dirty="0"/>
            </a:br>
            <a:endParaRPr lang="es-MX" dirty="0">
              <a:solidFill>
                <a:schemeClr val="accent4">
                  <a:lumMod val="50000"/>
                </a:schemeClr>
              </a:solidFill>
            </a:endParaRPr>
          </a:p>
        </p:txBody>
      </p:sp>
      <p:sp>
        <p:nvSpPr>
          <p:cNvPr id="3" name="Marcador de contenido 2"/>
          <p:cNvSpPr>
            <a:spLocks noGrp="1"/>
          </p:cNvSpPr>
          <p:nvPr>
            <p:ph idx="1"/>
          </p:nvPr>
        </p:nvSpPr>
        <p:spPr>
          <a:xfrm>
            <a:off x="419726" y="661511"/>
            <a:ext cx="8379500" cy="4519979"/>
          </a:xfrm>
        </p:spPr>
        <p:txBody>
          <a:bodyPr>
            <a:noAutofit/>
          </a:bodyPr>
          <a:lstStyle/>
          <a:p>
            <a:pPr marL="0" indent="0" algn="just" fontAlgn="t">
              <a:lnSpc>
                <a:spcPct val="100000"/>
              </a:lnSpc>
              <a:buNone/>
            </a:pPr>
            <a:r>
              <a:rPr lang="es-CL" b="1" dirty="0">
                <a:solidFill>
                  <a:schemeClr val="accent1">
                    <a:lumMod val="50000"/>
                  </a:schemeClr>
                </a:solidFill>
              </a:rPr>
              <a:t>Tratamiento real a los derechos ya otorgados</a:t>
            </a:r>
            <a:r>
              <a:rPr lang="es-CL" dirty="0">
                <a:solidFill>
                  <a:schemeClr val="accent1">
                    <a:lumMod val="50000"/>
                  </a:schemeClr>
                </a:solidFill>
              </a:rPr>
              <a:t>:</a:t>
            </a:r>
            <a:endParaRPr lang="es-MX" dirty="0">
              <a:solidFill>
                <a:schemeClr val="accent1">
                  <a:lumMod val="50000"/>
                </a:schemeClr>
              </a:solidFill>
            </a:endParaRPr>
          </a:p>
          <a:p>
            <a:pPr algn="just" fontAlgn="t">
              <a:lnSpc>
                <a:spcPct val="200000"/>
              </a:lnSpc>
            </a:pPr>
            <a:r>
              <a:rPr lang="es-MX" sz="1800" dirty="0"/>
              <a:t>SE ELIMINA EL RECONOCIMIENTO DE LOS ATRIBUTOS DEL DOMINIO DE USO GOCE Y DISPOCISION, tanto en las disposiciones transitorias como en el articulado del proyecto, sustituyendo el dominio por el concepto de “Uso y Goce temporal”. Luego , el desconocimiento de la propiedad y de sus atributos queda plasmado en el inciso segundo de la norma transitoria.</a:t>
            </a:r>
          </a:p>
          <a:p>
            <a:pPr algn="just" fontAlgn="t">
              <a:lnSpc>
                <a:spcPct val="200000"/>
              </a:lnSpc>
            </a:pPr>
            <a:r>
              <a:rPr lang="es-CL" sz="1800" dirty="0"/>
              <a:t>Es decir, se vulnera en un 100% la propiedad y de los DAA ya otorgados y su    protección constitucional.</a:t>
            </a:r>
            <a:endParaRPr lang="es-MX" sz="1800" dirty="0"/>
          </a:p>
        </p:txBody>
      </p:sp>
    </p:spTree>
    <p:extLst>
      <p:ext uri="{BB962C8B-B14F-4D97-AF65-F5344CB8AC3E}">
        <p14:creationId xmlns:p14="http://schemas.microsoft.com/office/powerpoint/2010/main" val="4294920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solidFill>
                  <a:schemeClr val="accent5">
                    <a:lumMod val="50000"/>
                  </a:schemeClr>
                </a:solidFill>
              </a:rPr>
              <a:t>Vicios de constitucionalidad</a:t>
            </a:r>
          </a:p>
        </p:txBody>
      </p:sp>
      <p:sp>
        <p:nvSpPr>
          <p:cNvPr id="3" name="Marcador de contenido 2"/>
          <p:cNvSpPr>
            <a:spLocks noGrp="1"/>
          </p:cNvSpPr>
          <p:nvPr>
            <p:ph idx="1"/>
          </p:nvPr>
        </p:nvSpPr>
        <p:spPr>
          <a:xfrm>
            <a:off x="628650" y="1439056"/>
            <a:ext cx="7886700" cy="4737907"/>
          </a:xfrm>
        </p:spPr>
        <p:txBody>
          <a:bodyPr>
            <a:normAutofit/>
          </a:bodyPr>
          <a:lstStyle/>
          <a:p>
            <a:pPr algn="just"/>
            <a:r>
              <a:rPr lang="es-CL" sz="2000" dirty="0"/>
              <a:t>Queda en evidencia que los derechos vigentes tendrían un tratamiento como concesiones temporales indefinidas y no como un derecho perpetuo al dejar abierta la opción de caducidad y extinción, cuando se incurra en el no uso y la no inscripción, todo lo anterior, sin mediar un cambio en la constitución pasa de ser perpetuo a temporal.</a:t>
            </a:r>
          </a:p>
          <a:p>
            <a:pPr algn="just"/>
            <a:r>
              <a:rPr lang="es-CL" sz="2000" dirty="0"/>
              <a:t>Un derecho perpetuo solo se puede perder mediante expropiación.   </a:t>
            </a:r>
          </a:p>
          <a:p>
            <a:pPr algn="just"/>
            <a:r>
              <a:rPr lang="es-CL" sz="2000" dirty="0"/>
              <a:t>A mayor abundamiento, la Constitución permite imponer limitaciones y cargas al ejercicio de la propiedad, siempre y cuando no se afecte el derecho de propiedad en su </a:t>
            </a:r>
            <a:r>
              <a:rPr lang="es-CL" sz="2000" b="1" i="1" dirty="0"/>
              <a:t>esencia</a:t>
            </a:r>
            <a:r>
              <a:rPr lang="es-CL" sz="2000" dirty="0"/>
              <a:t>.  La caducidad y la extinción atenta en contra de la esencia del derecho dado que priva al titular de su propiedad sin mediar expropiación con pago de indemnización.  </a:t>
            </a:r>
          </a:p>
          <a:p>
            <a:pPr algn="just"/>
            <a:r>
              <a:rPr lang="es-CL" sz="2000" dirty="0"/>
              <a:t>Además se está atentando en contra del principio constitucional de igualdad ante la ley. </a:t>
            </a:r>
          </a:p>
        </p:txBody>
      </p:sp>
    </p:spTree>
    <p:extLst>
      <p:ext uri="{BB962C8B-B14F-4D97-AF65-F5344CB8AC3E}">
        <p14:creationId xmlns:p14="http://schemas.microsoft.com/office/powerpoint/2010/main" val="251065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629587" y="0"/>
            <a:ext cx="8124669" cy="5595386"/>
          </a:xfrm>
          <a:prstGeom prst="rect">
            <a:avLst/>
          </a:prstGeom>
        </p:spPr>
      </p:pic>
    </p:spTree>
    <p:extLst>
      <p:ext uri="{BB962C8B-B14F-4D97-AF65-F5344CB8AC3E}">
        <p14:creationId xmlns:p14="http://schemas.microsoft.com/office/powerpoint/2010/main" val="1134157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7"/>
            <a:ext cx="7886700" cy="894048"/>
          </a:xfrm>
        </p:spPr>
        <p:txBody>
          <a:bodyPr>
            <a:normAutofit fontScale="90000"/>
          </a:bodyPr>
          <a:lstStyle/>
          <a:p>
            <a:r>
              <a:rPr lang="es-CL" sz="3600" b="1" dirty="0">
                <a:solidFill>
                  <a:schemeClr val="accent1">
                    <a:lumMod val="50000"/>
                  </a:schemeClr>
                </a:solidFill>
              </a:rPr>
              <a:t>Otra</a:t>
            </a:r>
            <a:r>
              <a:rPr lang="es-CL" sz="3600" b="1" baseline="0" dirty="0">
                <a:solidFill>
                  <a:schemeClr val="accent1">
                    <a:lumMod val="50000"/>
                  </a:schemeClr>
                </a:solidFill>
              </a:rPr>
              <a:t> normativa del </a:t>
            </a:r>
            <a:r>
              <a:rPr lang="es-CL" sz="3600" b="1" dirty="0">
                <a:solidFill>
                  <a:schemeClr val="accent1">
                    <a:lumMod val="50000"/>
                  </a:schemeClr>
                </a:solidFill>
              </a:rPr>
              <a:t>Proyecto:</a:t>
            </a:r>
            <a:br>
              <a:rPr lang="es-CL" sz="3600" dirty="0">
                <a:solidFill>
                  <a:schemeClr val="tx1">
                    <a:lumMod val="75000"/>
                    <a:lumOff val="25000"/>
                  </a:schemeClr>
                </a:solidFill>
              </a:rPr>
            </a:br>
            <a:endParaRPr lang="es-MX" dirty="0"/>
          </a:p>
        </p:txBody>
      </p:sp>
      <p:sp>
        <p:nvSpPr>
          <p:cNvPr id="3" name="Marcador de contenido 2"/>
          <p:cNvSpPr>
            <a:spLocks noGrp="1"/>
          </p:cNvSpPr>
          <p:nvPr>
            <p:ph idx="1"/>
          </p:nvPr>
        </p:nvSpPr>
        <p:spPr>
          <a:xfrm>
            <a:off x="628650" y="1315961"/>
            <a:ext cx="7886700" cy="4351338"/>
          </a:xfrm>
        </p:spPr>
        <p:txBody>
          <a:bodyPr/>
          <a:lstStyle/>
          <a:p>
            <a:pPr marL="0" indent="0" algn="just">
              <a:buNone/>
            </a:pPr>
            <a:endParaRPr lang="es-CL" sz="2400" dirty="0">
              <a:solidFill>
                <a:schemeClr val="tx1">
                  <a:lumMod val="75000"/>
                  <a:lumOff val="25000"/>
                </a:schemeClr>
              </a:solidFill>
            </a:endParaRPr>
          </a:p>
          <a:p>
            <a:pPr marL="342900" indent="-342900" algn="just"/>
            <a:r>
              <a:rPr lang="es-CL" sz="2400" dirty="0">
                <a:solidFill>
                  <a:schemeClr val="tx1">
                    <a:lumMod val="75000"/>
                    <a:lumOff val="25000"/>
                  </a:schemeClr>
                </a:solidFill>
              </a:rPr>
              <a:t>Permite suspender el ejercicio de los derechos consuntivos permanentes y continuos, otorgados con posterioridad a la declaración de cuenca agotada.(5° transitorio del proyecto).</a:t>
            </a:r>
          </a:p>
          <a:p>
            <a:pPr marL="342900" indent="-342900" algn="just"/>
            <a:endParaRPr lang="es-CL" sz="2400" dirty="0">
              <a:solidFill>
                <a:schemeClr val="tx1">
                  <a:lumMod val="75000"/>
                  <a:lumOff val="25000"/>
                </a:schemeClr>
              </a:solidFill>
            </a:endParaRPr>
          </a:p>
          <a:p>
            <a:pPr marL="342900" indent="-342900" algn="just"/>
            <a:r>
              <a:rPr lang="es-CL" sz="2400" dirty="0">
                <a:solidFill>
                  <a:schemeClr val="tx1">
                    <a:lumMod val="75000"/>
                    <a:lumOff val="25000"/>
                  </a:schemeClr>
                </a:solidFill>
              </a:rPr>
              <a:t>Extingue derechos ya otorgados que no hayan construido  las obras para extraer. (129 bis del proyecto).</a:t>
            </a:r>
          </a:p>
          <a:p>
            <a:pPr marL="342900" indent="-342900" algn="just"/>
            <a:endParaRPr lang="es-CL" sz="2400" dirty="0">
              <a:solidFill>
                <a:schemeClr val="tx1">
                  <a:lumMod val="75000"/>
                  <a:lumOff val="25000"/>
                </a:schemeClr>
              </a:solidFill>
            </a:endParaRPr>
          </a:p>
          <a:p>
            <a:pPr marL="342900" indent="-342900" algn="just"/>
            <a:r>
              <a:rPr lang="es-CL" sz="2400" dirty="0">
                <a:solidFill>
                  <a:schemeClr val="tx1">
                    <a:lumMod val="75000"/>
                    <a:lumOff val="25000"/>
                  </a:schemeClr>
                </a:solidFill>
              </a:rPr>
              <a:t>Prohíbe  el cambio de uso del derecho.</a:t>
            </a:r>
          </a:p>
          <a:p>
            <a:endParaRPr lang="es-MX" dirty="0"/>
          </a:p>
        </p:txBody>
      </p:sp>
    </p:spTree>
    <p:extLst>
      <p:ext uri="{BB962C8B-B14F-4D97-AF65-F5344CB8AC3E}">
        <p14:creationId xmlns:p14="http://schemas.microsoft.com/office/powerpoint/2010/main" val="3734826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solidFill>
                  <a:schemeClr val="accent1">
                    <a:lumMod val="50000"/>
                  </a:schemeClr>
                </a:solidFill>
              </a:rPr>
              <a:t>Conclusiones</a:t>
            </a:r>
          </a:p>
        </p:txBody>
      </p:sp>
      <p:sp>
        <p:nvSpPr>
          <p:cNvPr id="3" name="Marcador de contenido 2"/>
          <p:cNvSpPr>
            <a:spLocks noGrp="1"/>
          </p:cNvSpPr>
          <p:nvPr>
            <p:ph idx="1"/>
          </p:nvPr>
        </p:nvSpPr>
        <p:spPr/>
        <p:txBody>
          <a:bodyPr>
            <a:normAutofit fontScale="85000" lnSpcReduction="10000"/>
          </a:bodyPr>
          <a:lstStyle/>
          <a:p>
            <a:pPr marL="285750" indent="-285750" algn="just">
              <a:lnSpc>
                <a:spcPct val="150000"/>
              </a:lnSpc>
            </a:pPr>
            <a:r>
              <a:rPr lang="es-CL" sz="1900" dirty="0">
                <a:cs typeface="Browallia New" panose="020B0604020202020204" pitchFamily="34" charset="-34"/>
              </a:rPr>
              <a:t>Existe una evidente vulneración a los derechos de aprovechamiento ya otorgados, no es falta de entendimiento ni rechazo al diálogo, sino que justificadas aprehensiones respecto a la seguridad jurídica, inversión, e instrumentos de financiamiento.</a:t>
            </a:r>
          </a:p>
          <a:p>
            <a:pPr marL="285750" indent="-285750" algn="just">
              <a:lnSpc>
                <a:spcPct val="150000"/>
              </a:lnSpc>
            </a:pPr>
            <a:r>
              <a:rPr lang="es-CL" sz="1900" dirty="0">
                <a:cs typeface="Browallia New" panose="020B0604020202020204" pitchFamily="34" charset="-34"/>
              </a:rPr>
              <a:t>Es el primer Código de la República aplicable a “titulares”, sin conceptualizar tampoco quienes son, lo cual, no solo demuestra redacción deficitaria para un Código, sino que también hace imposible tener seguridad jurídica.</a:t>
            </a:r>
          </a:p>
          <a:p>
            <a:pPr marL="285750" indent="-285750" algn="just">
              <a:lnSpc>
                <a:spcPct val="150000"/>
              </a:lnSpc>
            </a:pPr>
            <a:r>
              <a:rPr lang="es-CL" sz="1900" dirty="0">
                <a:cs typeface="Browallia New" panose="020B0604020202020204" pitchFamily="34" charset="-34"/>
              </a:rPr>
              <a:t>Si el proyecto busca instaurar un nuevo modelo de concesión aplicable a los derechos de aprovechamiento que quedan por otorgar, sin afectar la propiedad de los ya otorgados, no tiene ninguna justificación lo que establecen sus disposiciones transitorias así como tampoco una reforma constitucional en materia de propiedad de aguas.</a:t>
            </a:r>
          </a:p>
          <a:p>
            <a:endParaRPr lang="es-MX" dirty="0"/>
          </a:p>
        </p:txBody>
      </p:sp>
    </p:spTree>
    <p:extLst>
      <p:ext uri="{BB962C8B-B14F-4D97-AF65-F5344CB8AC3E}">
        <p14:creationId xmlns:p14="http://schemas.microsoft.com/office/powerpoint/2010/main" val="369823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a:solidFill>
                  <a:schemeClr val="accent5">
                    <a:lumMod val="50000"/>
                  </a:schemeClr>
                </a:solidFill>
              </a:rPr>
              <a:t>Conclusiones</a:t>
            </a:r>
          </a:p>
        </p:txBody>
      </p:sp>
      <p:sp>
        <p:nvSpPr>
          <p:cNvPr id="3" name="Marcador de contenido 2"/>
          <p:cNvSpPr>
            <a:spLocks noGrp="1"/>
          </p:cNvSpPr>
          <p:nvPr>
            <p:ph idx="1"/>
          </p:nvPr>
        </p:nvSpPr>
        <p:spPr/>
        <p:txBody>
          <a:bodyPr>
            <a:normAutofit fontScale="62500" lnSpcReduction="20000"/>
          </a:bodyPr>
          <a:lstStyle/>
          <a:p>
            <a:pPr marL="0" indent="0">
              <a:buNone/>
            </a:pPr>
            <a:r>
              <a:rPr lang="es-CL" sz="3100" dirty="0"/>
              <a:t>Una buena reforma del Código de Aguas debería: </a:t>
            </a:r>
          </a:p>
          <a:p>
            <a:pPr marL="0" indent="0">
              <a:buNone/>
            </a:pPr>
            <a:endParaRPr lang="es-CL" sz="3100" dirty="0"/>
          </a:p>
          <a:p>
            <a:r>
              <a:rPr lang="es-CL" sz="3100" dirty="0"/>
              <a:t>Proteger los intereses patrimoniales de los agricultores como "propietarios" de sus derechos de aguas.</a:t>
            </a:r>
            <a:br>
              <a:rPr lang="es-CL" sz="3100" dirty="0"/>
            </a:br>
            <a:endParaRPr lang="es-CL" sz="3100" dirty="0"/>
          </a:p>
          <a:p>
            <a:r>
              <a:rPr lang="es-CL" sz="3100" dirty="0"/>
              <a:t>Incentivar el uso eficiente del agua y las inversiones en tecnologías de riego.</a:t>
            </a:r>
            <a:br>
              <a:rPr lang="es-CL" sz="3100" dirty="0"/>
            </a:br>
            <a:endParaRPr lang="es-CL" sz="3100" dirty="0"/>
          </a:p>
          <a:p>
            <a:r>
              <a:rPr lang="es-CL" sz="3100" dirty="0"/>
              <a:t>Promover la construcción de obras que permitan aprovechar mejor el agua con embalses, acueductos y sistemas de recarga de acuíferos.</a:t>
            </a:r>
            <a:br>
              <a:rPr lang="es-CL" sz="3100" dirty="0"/>
            </a:br>
            <a:endParaRPr lang="es-CL" sz="3100" dirty="0"/>
          </a:p>
          <a:p>
            <a:r>
              <a:rPr lang="es-CL" sz="3100" dirty="0"/>
              <a:t>Aplicar tecnologías y procedimientos de reutilización del agua.</a:t>
            </a:r>
            <a:br>
              <a:rPr lang="es-CL" sz="3100" dirty="0"/>
            </a:br>
            <a:endParaRPr lang="es-CL" sz="3100" dirty="0"/>
          </a:p>
          <a:p>
            <a:r>
              <a:rPr lang="es-CL" sz="3100" dirty="0"/>
              <a:t>Promover el perfeccionamiento de la organizaciones de usuarios (organizacionales, operacionales y tecnológicos).</a:t>
            </a:r>
          </a:p>
          <a:p>
            <a:endParaRPr lang="es-MX" dirty="0"/>
          </a:p>
        </p:txBody>
      </p:sp>
    </p:spTree>
    <p:extLst>
      <p:ext uri="{BB962C8B-B14F-4D97-AF65-F5344CB8AC3E}">
        <p14:creationId xmlns:p14="http://schemas.microsoft.com/office/powerpoint/2010/main" val="2621636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378491" y="818278"/>
            <a:ext cx="2986087" cy="564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s-ES"/>
            </a:defPPr>
            <a:lvl1pPr>
              <a:spcBef>
                <a:spcPct val="20000"/>
              </a:spcBef>
              <a:defRPr sz="1600">
                <a:solidFill>
                  <a:schemeClr val="bg2">
                    <a:lumMod val="25000"/>
                  </a:schemeClr>
                </a:solidFill>
                <a:latin typeface="+mn-lt"/>
                <a:cs typeface="+mn-cs"/>
              </a:defRPr>
            </a:lvl1pPr>
            <a:lvl2pPr algn="ctr">
              <a:defRPr sz="4400">
                <a:latin typeface="Calibri" pitchFamily="34" charset="0"/>
              </a:defRPr>
            </a:lvl2pPr>
            <a:lvl3pPr algn="ctr">
              <a:defRPr sz="4400">
                <a:latin typeface="Calibri" pitchFamily="34" charset="0"/>
              </a:defRPr>
            </a:lvl3pPr>
            <a:lvl4pPr algn="ctr">
              <a:defRPr sz="4400">
                <a:latin typeface="Calibri" pitchFamily="34" charset="0"/>
              </a:defRPr>
            </a:lvl4pPr>
            <a:lvl5pPr algn="ctr">
              <a:defRPr sz="4400">
                <a:latin typeface="Calibri" pitchFamily="34" charset="0"/>
              </a:defRPr>
            </a:lvl5pPr>
            <a:lvl6pPr marL="457200" algn="ctr" defTabSz="457200" fontAlgn="base">
              <a:spcBef>
                <a:spcPct val="0"/>
              </a:spcBef>
              <a:spcAft>
                <a:spcPct val="0"/>
              </a:spcAft>
              <a:defRPr sz="4400">
                <a:latin typeface="Calibri" pitchFamily="34" charset="0"/>
              </a:defRPr>
            </a:lvl6pPr>
            <a:lvl7pPr marL="914400" algn="ctr" defTabSz="457200" fontAlgn="base">
              <a:spcBef>
                <a:spcPct val="0"/>
              </a:spcBef>
              <a:spcAft>
                <a:spcPct val="0"/>
              </a:spcAft>
              <a:defRPr sz="4400">
                <a:latin typeface="Calibri" pitchFamily="34" charset="0"/>
              </a:defRPr>
            </a:lvl7pPr>
            <a:lvl8pPr marL="1371600" algn="ctr" defTabSz="457200" fontAlgn="base">
              <a:spcBef>
                <a:spcPct val="0"/>
              </a:spcBef>
              <a:spcAft>
                <a:spcPct val="0"/>
              </a:spcAft>
              <a:defRPr sz="4400">
                <a:latin typeface="Calibri" pitchFamily="34" charset="0"/>
              </a:defRPr>
            </a:lvl8pPr>
            <a:lvl9pPr marL="1828800" algn="ctr" defTabSz="457200" fontAlgn="base">
              <a:spcBef>
                <a:spcPct val="0"/>
              </a:spcBef>
              <a:spcAft>
                <a:spcPct val="0"/>
              </a:spcAft>
              <a:defRPr sz="4400">
                <a:latin typeface="Calibri" pitchFamily="34" charset="0"/>
              </a:defRPr>
            </a:lvl9pPr>
          </a:lstStyle>
          <a:p>
            <a:pPr marL="285750" indent="-285750">
              <a:buFont typeface="Arial" panose="020B0604020202020204" pitchFamily="34" charset="0"/>
              <a:buChar char="•"/>
            </a:pPr>
            <a:endParaRPr lang="es-ES" dirty="0">
              <a:solidFill>
                <a:srgbClr val="EEECE1">
                  <a:lumMod val="25000"/>
                </a:srgbClr>
              </a:solidFill>
            </a:endParaRPr>
          </a:p>
        </p:txBody>
      </p:sp>
      <p:sp>
        <p:nvSpPr>
          <p:cNvPr id="7" name="Text Box 23"/>
          <p:cNvSpPr txBox="1">
            <a:spLocks noChangeArrowheads="1"/>
          </p:cNvSpPr>
          <p:nvPr/>
        </p:nvSpPr>
        <p:spPr bwMode="auto">
          <a:xfrm>
            <a:off x="652073" y="1513133"/>
            <a:ext cx="7882758" cy="35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s-ES"/>
            </a:defPPr>
            <a:lvl1pPr>
              <a:spcBef>
                <a:spcPct val="20000"/>
              </a:spcBef>
              <a:defRPr sz="1600">
                <a:solidFill>
                  <a:schemeClr val="bg2">
                    <a:lumMod val="25000"/>
                  </a:schemeClr>
                </a:solidFill>
                <a:latin typeface="+mn-lt"/>
                <a:cs typeface="+mn-cs"/>
              </a:defRPr>
            </a:lvl1pPr>
            <a:lvl2pPr algn="ctr">
              <a:defRPr sz="4400">
                <a:latin typeface="Calibri" pitchFamily="34" charset="0"/>
              </a:defRPr>
            </a:lvl2pPr>
            <a:lvl3pPr algn="ctr">
              <a:defRPr sz="4400">
                <a:latin typeface="Calibri" pitchFamily="34" charset="0"/>
              </a:defRPr>
            </a:lvl3pPr>
            <a:lvl4pPr algn="ctr">
              <a:defRPr sz="4400">
                <a:latin typeface="Calibri" pitchFamily="34" charset="0"/>
              </a:defRPr>
            </a:lvl4pPr>
            <a:lvl5pPr algn="ctr">
              <a:defRPr sz="4400">
                <a:latin typeface="Calibri" pitchFamily="34" charset="0"/>
              </a:defRPr>
            </a:lvl5pPr>
            <a:lvl6pPr marL="457200" algn="ctr" defTabSz="457200" fontAlgn="base">
              <a:spcBef>
                <a:spcPct val="0"/>
              </a:spcBef>
              <a:spcAft>
                <a:spcPct val="0"/>
              </a:spcAft>
              <a:defRPr sz="4400">
                <a:latin typeface="Calibri" pitchFamily="34" charset="0"/>
              </a:defRPr>
            </a:lvl6pPr>
            <a:lvl7pPr marL="914400" algn="ctr" defTabSz="457200" fontAlgn="base">
              <a:spcBef>
                <a:spcPct val="0"/>
              </a:spcBef>
              <a:spcAft>
                <a:spcPct val="0"/>
              </a:spcAft>
              <a:defRPr sz="4400">
                <a:latin typeface="Calibri" pitchFamily="34" charset="0"/>
              </a:defRPr>
            </a:lvl7pPr>
            <a:lvl8pPr marL="1371600" algn="ctr" defTabSz="457200" fontAlgn="base">
              <a:spcBef>
                <a:spcPct val="0"/>
              </a:spcBef>
              <a:spcAft>
                <a:spcPct val="0"/>
              </a:spcAft>
              <a:defRPr sz="4400">
                <a:latin typeface="Calibri" pitchFamily="34" charset="0"/>
              </a:defRPr>
            </a:lvl8pPr>
            <a:lvl9pPr marL="1828800" algn="ctr" defTabSz="457200" fontAlgn="base">
              <a:spcBef>
                <a:spcPct val="0"/>
              </a:spcBef>
              <a:spcAft>
                <a:spcPct val="0"/>
              </a:spcAft>
              <a:defRPr sz="4400">
                <a:latin typeface="Calibri" pitchFamily="34" charset="0"/>
              </a:defRPr>
            </a:lvl9pPr>
          </a:lstStyle>
          <a:p>
            <a:pPr algn="ctr"/>
            <a:r>
              <a:rPr lang="es-CL" sz="3600" b="1" dirty="0">
                <a:solidFill>
                  <a:srgbClr val="EEECE1">
                    <a:lumMod val="25000"/>
                  </a:srgbClr>
                </a:solidFill>
              </a:rPr>
              <a:t>GRACIAS.</a:t>
            </a:r>
          </a:p>
        </p:txBody>
      </p:sp>
    </p:spTree>
    <p:extLst>
      <p:ext uri="{BB962C8B-B14F-4D97-AF65-F5344CB8AC3E}">
        <p14:creationId xmlns:p14="http://schemas.microsoft.com/office/powerpoint/2010/main" val="393038886"/>
      </p:ext>
    </p:extLst>
  </p:cSld>
  <p:clrMapOvr>
    <a:masterClrMapping/>
  </p:clrMapOvr>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10874</TotalTime>
  <Words>510</Words>
  <Application>Microsoft Office PowerPoint</Application>
  <PresentationFormat>Presentación en pantalla (4:3)</PresentationFormat>
  <Paragraphs>39</Paragraphs>
  <Slides>9</Slides>
  <Notes>2</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9</vt:i4>
      </vt:variant>
    </vt:vector>
  </HeadingPairs>
  <TitlesOfParts>
    <vt:vector size="15" baseType="lpstr">
      <vt:lpstr>Arial</vt:lpstr>
      <vt:lpstr>Browallia New</vt:lpstr>
      <vt:lpstr>Calibri</vt:lpstr>
      <vt:lpstr>Calibri Light</vt:lpstr>
      <vt:lpstr>Diseño personalizado</vt:lpstr>
      <vt:lpstr>Office Theme</vt:lpstr>
      <vt:lpstr>Reforma al Código de Aguas y Modificación    Constitucional</vt:lpstr>
      <vt:lpstr>Tratamiento real a los derechos ya otorgados: </vt:lpstr>
      <vt:lpstr> </vt:lpstr>
      <vt:lpstr>Vicios de constitucionalidad</vt:lpstr>
      <vt:lpstr>Presentación de PowerPoint</vt:lpstr>
      <vt:lpstr>Otra normativa del Proyecto: </vt:lpstr>
      <vt:lpstr>Conclusiones</vt:lpstr>
      <vt:lpstr>Conclusiones</vt:lpstr>
      <vt:lpstr>Presentación de PowerPoint</vt:lpstr>
    </vt:vector>
  </TitlesOfParts>
  <Company>demo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demo demo</dc:creator>
  <cp:lastModifiedBy>Fernando Peralta</cp:lastModifiedBy>
  <cp:revision>242</cp:revision>
  <cp:lastPrinted>2017-11-29T14:08:00Z</cp:lastPrinted>
  <dcterms:created xsi:type="dcterms:W3CDTF">2014-03-28T13:21:47Z</dcterms:created>
  <dcterms:modified xsi:type="dcterms:W3CDTF">2017-11-29T15:29:23Z</dcterms:modified>
</cp:coreProperties>
</file>