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2" r:id="rId2"/>
    <p:sldId id="273" r:id="rId3"/>
    <p:sldId id="274" r:id="rId4"/>
    <p:sldId id="276" r:id="rId5"/>
    <p:sldId id="291" r:id="rId6"/>
    <p:sldId id="275" r:id="rId7"/>
    <p:sldId id="278" r:id="rId8"/>
    <p:sldId id="305" r:id="rId9"/>
    <p:sldId id="277" r:id="rId10"/>
    <p:sldId id="279" r:id="rId11"/>
    <p:sldId id="298" r:id="rId12"/>
    <p:sldId id="290" r:id="rId13"/>
    <p:sldId id="303" r:id="rId14"/>
    <p:sldId id="302" r:id="rId15"/>
    <p:sldId id="263" r:id="rId16"/>
    <p:sldId id="284" r:id="rId17"/>
    <p:sldId id="304" r:id="rId18"/>
    <p:sldId id="281" r:id="rId19"/>
    <p:sldId id="285" r:id="rId20"/>
    <p:sldId id="292" r:id="rId21"/>
    <p:sldId id="300" r:id="rId22"/>
    <p:sldId id="301" r:id="rId23"/>
    <p:sldId id="299" r:id="rId24"/>
  </p:sldIdLst>
  <p:sldSz cx="12192000" cy="6858000"/>
  <p:notesSz cx="9296400" cy="7010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0" autoAdjust="0"/>
    <p:restoredTop sz="94660"/>
  </p:normalViewPr>
  <p:slideViewPr>
    <p:cSldViewPr snapToGrid="0">
      <p:cViewPr>
        <p:scale>
          <a:sx n="80" d="100"/>
          <a:sy n="80" d="100"/>
        </p:scale>
        <p:origin x="3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CDAFB43F-A5DD-48C9-8BC5-61E7F68E1218}" type="datetimeFigureOut">
              <a:rPr lang="es-CL" smtClean="0"/>
              <a:t>29-11-2017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658663"/>
            <a:ext cx="4028440" cy="3505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809" y="6658663"/>
            <a:ext cx="4028440" cy="3505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C021602C-BBBA-4212-BFBF-458BDA36D42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4893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6346" y="0"/>
            <a:ext cx="4028440" cy="3505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1D8DF26D-EE7F-46BD-B475-6B90899DCAC5}" type="datetimeFigureOut">
              <a:rPr lang="es-CL" smtClean="0"/>
              <a:t>29-11-2017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1" tIns="46586" rIns="93171" bIns="4658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6346" y="6658258"/>
            <a:ext cx="4028440" cy="3505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59E0E6C1-53E1-47B4-BBB9-C7E761F8A4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300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0E6C1-53E1-47B4-BBB9-C7E761F8A40A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477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3326-9E14-49E1-8DAC-26F34EA61B99}" type="datetime1">
              <a:rPr lang="es-CL" smtClean="0"/>
              <a:t>29-11-2017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7117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C988-2945-401B-AFA5-F7ECC8007DB9}" type="datetime1">
              <a:rPr lang="es-CL" smtClean="0"/>
              <a:t>29-11-2017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2036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5C60-5C6A-4562-BD2A-C22132D580FC}" type="datetime1">
              <a:rPr lang="es-CL" smtClean="0"/>
              <a:t>29-11-2017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9768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84CD-6C66-4FF4-B1D9-4694F38D24B9}" type="datetime1">
              <a:rPr lang="es-CL" smtClean="0"/>
              <a:t>29-11-2017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8591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0489-F119-4702-B747-20971426DCD0}" type="datetime1">
              <a:rPr lang="es-CL" smtClean="0"/>
              <a:t>29-11-2017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770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1A648-7041-442B-B3F4-63EC5F254B87}" type="datetime1">
              <a:rPr lang="es-CL" smtClean="0"/>
              <a:t>29-11-2017</a:t>
            </a:fld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86584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5197-01BC-49D0-A994-4F3670C73504}" type="datetime1">
              <a:rPr lang="es-CL" smtClean="0"/>
              <a:t>29-11-2017</a:t>
            </a:fld>
            <a:endParaRPr lang="es-C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4828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42CF-6130-4B85-8D71-2546F5FE5012}" type="datetime1">
              <a:rPr lang="es-CL" smtClean="0"/>
              <a:t>29-11-2017</a:t>
            </a:fld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1613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ECEF-57C3-4722-A0D0-E70E9755EA73}" type="datetime1">
              <a:rPr lang="es-CL" smtClean="0"/>
              <a:t>29-11-2017</a:t>
            </a:fld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8000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94A7-BDCE-4418-81FB-FD5901942B66}" type="datetime1">
              <a:rPr lang="es-CL" smtClean="0"/>
              <a:t>29-11-2017</a:t>
            </a:fld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2199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21D0-1B1C-41EB-8313-DC66F664FD89}" type="datetime1">
              <a:rPr lang="es-CL" smtClean="0"/>
              <a:t>29-11-2017</a:t>
            </a:fld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2587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42794-5049-4F89-90B6-76526E68D847}" type="datetime1">
              <a:rPr lang="es-CL" smtClean="0"/>
              <a:t>29-11-2017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4ABD9-3D55-4E31-B92E-AFA72BD0E2E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5772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0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26" name="Picture 2" descr="sietetazaschilephoto"/>
          <p:cNvPicPr>
            <a:picLocks noChangeAspect="1" noChangeArrowheads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 bwMode="auto">
          <a:xfrm>
            <a:off x="316214" y="11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006" y="5561215"/>
            <a:ext cx="1296785" cy="1296785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</a:rPr>
              <a:t>PROYECTO DE REFORMA AL </a:t>
            </a:r>
            <a:r>
              <a:rPr lang="es-CL" sz="3600" b="1" dirty="0">
                <a:solidFill>
                  <a:srgbClr val="FFFFFF"/>
                </a:solidFill>
              </a:rPr>
              <a:t>CÓDIGO</a:t>
            </a:r>
            <a:r>
              <a:rPr lang="en-US" sz="3600" b="1" dirty="0">
                <a:solidFill>
                  <a:srgbClr val="FFFFFF"/>
                </a:solidFill>
              </a:rPr>
              <a:t> DE AGUAS </a:t>
            </a: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(BOLETÍN N° 7.543-12)</a:t>
            </a:r>
            <a:br>
              <a:rPr lang="en-US" sz="3600" b="1" dirty="0">
                <a:solidFill>
                  <a:srgbClr val="FFFFFF"/>
                </a:solidFill>
              </a:rPr>
            </a:br>
            <a:br>
              <a:rPr lang="en-US" sz="3600" b="1" dirty="0">
                <a:solidFill>
                  <a:srgbClr val="FFFFFF"/>
                </a:solidFill>
              </a:rPr>
            </a:b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AGRÍCOLA    CENTRAL A.G. </a:t>
            </a: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27 </a:t>
            </a:r>
            <a:r>
              <a:rPr lang="en-US" sz="3600" b="1" dirty="0" err="1">
                <a:solidFill>
                  <a:srgbClr val="FFFFFF"/>
                </a:solidFill>
              </a:rPr>
              <a:t>noviembre</a:t>
            </a:r>
            <a:r>
              <a:rPr lang="en-US" sz="3600" b="1" dirty="0">
                <a:solidFill>
                  <a:srgbClr val="FFFFFF"/>
                </a:solidFill>
              </a:rPr>
              <a:t> 2017</a:t>
            </a:r>
            <a:br>
              <a:rPr lang="en-US" sz="3600" b="1" dirty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66099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006" y="5561215"/>
            <a:ext cx="1296785" cy="129678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2021648" y="189376"/>
            <a:ext cx="8462358" cy="7746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3200" b="1" dirty="0"/>
              <a:t>DISTRIBUCIÓN DEL AGUA EN EL VALLE CENTRAL</a:t>
            </a:r>
            <a:endParaRPr lang="es-CL" sz="3200" dirty="0"/>
          </a:p>
        </p:txBody>
      </p:sp>
      <p:pic>
        <p:nvPicPr>
          <p:cNvPr id="4" name="Imagen 3" descr="C:\Users\oromeram\Desktop\Maule\03_Doc Trabajo Etapa II\02_Doc Trabajo\IH\Canales\canales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28775" y="619124"/>
            <a:ext cx="9115425" cy="6867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167040" y="6209607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Fuente: Plan Maestro de Recursos Hídricos Región del Maule, </a:t>
            </a:r>
          </a:p>
          <a:p>
            <a:r>
              <a:rPr lang="es-CL" sz="1200" dirty="0"/>
              <a:t>DGA.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10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09101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1834727" y="348727"/>
            <a:ext cx="8496300" cy="1030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CL" sz="3200" b="1" dirty="0"/>
              <a:t>SIN EL RECURSO HÍDRICO …… ESTEPA</a:t>
            </a:r>
            <a:endParaRPr lang="en-US" sz="3200" b="1" dirty="0"/>
          </a:p>
        </p:txBody>
      </p:sp>
      <p:pic>
        <p:nvPicPr>
          <p:cNvPr id="6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006" y="5561215"/>
            <a:ext cx="1296785" cy="129678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898" y="1510555"/>
            <a:ext cx="5481599" cy="411119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039925" y="5840275"/>
            <a:ext cx="587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   Estepa de Acacia caven  o Matorral y Bosque Esclerófilo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11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87647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CuadroTexto"/>
          <p:cNvSpPr txBox="1"/>
          <p:nvPr/>
        </p:nvSpPr>
        <p:spPr>
          <a:xfrm>
            <a:off x="1834727" y="2136338"/>
            <a:ext cx="849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endParaRPr lang="es-CL" b="1" dirty="0">
              <a:latin typeface="+mn-lt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1834727" y="348727"/>
            <a:ext cx="8496300" cy="1030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CL" sz="3200" b="1" dirty="0"/>
              <a:t>VALLE CENTRAL HOY</a:t>
            </a:r>
            <a:endParaRPr lang="en-US" sz="3200" b="1" dirty="0"/>
          </a:p>
        </p:txBody>
      </p:sp>
      <p:pic>
        <p:nvPicPr>
          <p:cNvPr id="6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006" y="5561215"/>
            <a:ext cx="1296785" cy="1296785"/>
          </a:xfrm>
          <a:prstGeom prst="rect">
            <a:avLst/>
          </a:prstGeom>
        </p:spPr>
      </p:pic>
      <p:pic>
        <p:nvPicPr>
          <p:cNvPr id="2054" name="Picture 6" descr="Resultado de imagen para VALLE CENTRAL DE CH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48" y="1566585"/>
            <a:ext cx="4053840" cy="304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para VALLE CENTRAL DE CHI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602" y="1566585"/>
            <a:ext cx="6071796" cy="406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8C76A5D-D540-4571-80AD-F5B98AC42D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4727" y="1492178"/>
            <a:ext cx="8336134" cy="5253088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12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4674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CuadroTexto"/>
          <p:cNvSpPr txBox="1"/>
          <p:nvPr/>
        </p:nvSpPr>
        <p:spPr>
          <a:xfrm>
            <a:off x="1834727" y="1731223"/>
            <a:ext cx="84963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1" algn="ctr"/>
            <a:r>
              <a:rPr lang="es-CL" sz="2400" b="1" dirty="0">
                <a:latin typeface="+mn-lt"/>
              </a:rPr>
              <a:t>ENTONCES …………..</a:t>
            </a:r>
          </a:p>
          <a:p>
            <a:pPr lvl="1" algn="ctr"/>
            <a:endParaRPr lang="es-CL" sz="2400" b="1" dirty="0">
              <a:latin typeface="+mn-lt"/>
            </a:endParaRPr>
          </a:p>
          <a:p>
            <a:pPr lvl="1" algn="ctr"/>
            <a:endParaRPr lang="es-CL" sz="2400" b="1" dirty="0">
              <a:latin typeface="+mn-lt"/>
            </a:endParaRPr>
          </a:p>
          <a:p>
            <a:pPr lvl="1" algn="ctr"/>
            <a:r>
              <a:rPr lang="es-CL" sz="2400" b="1" dirty="0">
                <a:latin typeface="+mn-lt"/>
              </a:rPr>
              <a:t>¿PARA QUE HACERNOS LA TAREA MÁS DIFÍCIL?</a:t>
            </a:r>
          </a:p>
          <a:p>
            <a:pPr lvl="1" algn="ctr"/>
            <a:endParaRPr lang="es-CL" sz="2400" b="1" dirty="0">
              <a:latin typeface="+mn-lt"/>
            </a:endParaRPr>
          </a:p>
          <a:p>
            <a:pPr lvl="1" algn="ctr"/>
            <a:endParaRPr lang="es-CL" sz="2400" b="1" dirty="0">
              <a:latin typeface="+mn-lt"/>
            </a:endParaRPr>
          </a:p>
          <a:p>
            <a:pPr lvl="1" algn="ctr"/>
            <a:r>
              <a:rPr lang="es-CL" sz="2400" b="1" dirty="0">
                <a:solidFill>
                  <a:srgbClr val="FF0000"/>
                </a:solidFill>
                <a:latin typeface="+mn-lt"/>
              </a:rPr>
              <a:t>LA REFORMA TAL CUAL ESTÁ,  NO APORTA NADA AL DESARROLLO AGRÍCOLA DEL PAÍS</a:t>
            </a:r>
          </a:p>
          <a:p>
            <a:pPr lvl="1" algn="ctr"/>
            <a:endParaRPr lang="es-CL" b="1" dirty="0">
              <a:latin typeface="+mn-lt"/>
            </a:endParaRPr>
          </a:p>
          <a:p>
            <a:pPr lvl="1" algn="ctr"/>
            <a:endParaRPr lang="es-CL" b="1" dirty="0">
              <a:latin typeface="+mn-lt"/>
            </a:endParaRPr>
          </a:p>
          <a:p>
            <a:pPr algn="just"/>
            <a:endParaRPr lang="es-CL" b="1" dirty="0">
              <a:latin typeface="+mn-lt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1834727" y="348727"/>
            <a:ext cx="8496300" cy="1030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CL" sz="3200" b="1" dirty="0"/>
              <a:t>PRINCIPALES IMPLICANCIAS DE LA REFORMA</a:t>
            </a:r>
            <a:endParaRPr lang="en-US" sz="3200" b="1" dirty="0"/>
          </a:p>
        </p:txBody>
      </p:sp>
      <p:pic>
        <p:nvPicPr>
          <p:cNvPr id="6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006" y="5561215"/>
            <a:ext cx="1296785" cy="1296785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13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68574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CuadroTexto"/>
          <p:cNvSpPr txBox="1"/>
          <p:nvPr/>
        </p:nvSpPr>
        <p:spPr>
          <a:xfrm>
            <a:off x="1558502" y="1750273"/>
            <a:ext cx="84963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1" algn="just">
              <a:lnSpc>
                <a:spcPct val="150000"/>
              </a:lnSpc>
            </a:pPr>
            <a:r>
              <a:rPr lang="es-CL" dirty="0">
                <a:latin typeface="+mn-lt"/>
              </a:rPr>
              <a:t>HAY UN GRAN NÚMERO DE ARTÍCULOS QUE DEBEN SER MODIFICADOS, SIN EMBARGO, POR TIEMPO NOS REFERIREMOS A AQUELLOS QUE NOS PARECEN IMPOSIBLES DE APLICAR Y POR TANTO HACEN DE ESTA NORMA, AL MENOS EN ESTOS ASPECTOS, LETRA MUERTA, A AQUELLOS QUE SON UNA FLAGRANTE VULNERACIÓN DE LA IGUALDAD ANTE LA LEY, AL NECESARIO ACTUAR DE TRIBUNALES PARA VULNERAR UN DERECHO Y A LOS PLAZOS PARA REGULARIZAR DAA, ENTRE OTROS  ASPECTOS.</a:t>
            </a:r>
          </a:p>
          <a:p>
            <a:pPr lvl="1" algn="just">
              <a:lnSpc>
                <a:spcPct val="150000"/>
              </a:lnSpc>
            </a:pPr>
            <a:endParaRPr lang="es-CL" dirty="0">
              <a:latin typeface="+mn-lt"/>
            </a:endParaRPr>
          </a:p>
          <a:p>
            <a:pPr lvl="1" algn="just"/>
            <a:endParaRPr lang="es-CL" dirty="0">
              <a:latin typeface="+mn-lt"/>
            </a:endParaRPr>
          </a:p>
          <a:p>
            <a:pPr lvl="1" algn="just"/>
            <a:endParaRPr lang="es-CL" dirty="0">
              <a:latin typeface="+mn-lt"/>
            </a:endParaRPr>
          </a:p>
          <a:p>
            <a:pPr lvl="1" algn="just"/>
            <a:endParaRPr lang="es-CL" dirty="0">
              <a:latin typeface="+mn-lt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1834727" y="348727"/>
            <a:ext cx="8496300" cy="1030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CL" sz="3200" b="1" dirty="0"/>
              <a:t>PRINCIPALES IMPLICANCIAS DE LA REFORMA</a:t>
            </a:r>
            <a:endParaRPr lang="en-US" sz="3200" b="1" dirty="0"/>
          </a:p>
        </p:txBody>
      </p:sp>
      <p:pic>
        <p:nvPicPr>
          <p:cNvPr id="6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006" y="5561215"/>
            <a:ext cx="1296785" cy="1296785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14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5648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CuadroTexto"/>
          <p:cNvSpPr txBox="1"/>
          <p:nvPr/>
        </p:nvSpPr>
        <p:spPr>
          <a:xfrm>
            <a:off x="5160194" y="253354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s-CL" b="1" dirty="0">
                <a:solidFill>
                  <a:schemeClr val="bg1"/>
                </a:solidFill>
              </a:rPr>
              <a:t>Río Maule</a:t>
            </a:r>
          </a:p>
        </p:txBody>
      </p:sp>
      <p:sp>
        <p:nvSpPr>
          <p:cNvPr id="11" name="8 CuadroTexto"/>
          <p:cNvSpPr txBox="1"/>
          <p:nvPr/>
        </p:nvSpPr>
        <p:spPr>
          <a:xfrm>
            <a:off x="8424942" y="390169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s-CL" b="1" dirty="0">
                <a:solidFill>
                  <a:schemeClr val="bg1"/>
                </a:solidFill>
              </a:rPr>
              <a:t>Río Melado</a:t>
            </a:r>
          </a:p>
        </p:txBody>
      </p:sp>
      <p:sp>
        <p:nvSpPr>
          <p:cNvPr id="17" name="14 CuadroTexto"/>
          <p:cNvSpPr txBox="1"/>
          <p:nvPr/>
        </p:nvSpPr>
        <p:spPr>
          <a:xfrm>
            <a:off x="9142070" y="332563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s-CL" b="1" dirty="0">
                <a:solidFill>
                  <a:schemeClr val="bg1"/>
                </a:solidFill>
              </a:rPr>
              <a:t>Río Maule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791978" y="1475986"/>
            <a:ext cx="85692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rgbClr val="FF0000"/>
                </a:solidFill>
                <a:cs typeface="Arial" panose="020B0604020202020204" pitchFamily="34" charset="0"/>
              </a:rPr>
              <a:t>PRIORIZACIÓN DE USOS DEL RECURSO HÍDRICO</a:t>
            </a:r>
          </a:p>
          <a:p>
            <a:pPr algn="ctr"/>
            <a:endParaRPr lang="es-CL" b="1" dirty="0">
              <a:cs typeface="Arial" panose="020B0604020202020204" pitchFamily="34" charset="0"/>
            </a:endParaRPr>
          </a:p>
          <a:p>
            <a:pPr algn="ctr"/>
            <a:r>
              <a:rPr lang="es-CL" b="1" dirty="0">
                <a:cs typeface="Arial" panose="020B0604020202020204" pitchFamily="34" charset="0"/>
              </a:rPr>
              <a:t>1.- CONSUMO HUMANO</a:t>
            </a:r>
          </a:p>
          <a:p>
            <a:pPr algn="ctr"/>
            <a:endParaRPr lang="es-CL" b="1" dirty="0">
              <a:cs typeface="Arial" panose="020B0604020202020204" pitchFamily="34" charset="0"/>
            </a:endParaRPr>
          </a:p>
          <a:p>
            <a:pPr algn="ctr"/>
            <a:r>
              <a:rPr lang="es-CL" b="1" dirty="0">
                <a:cs typeface="Arial" panose="020B0604020202020204" pitchFamily="34" charset="0"/>
              </a:rPr>
              <a:t>2.- USO SANITARIO</a:t>
            </a:r>
          </a:p>
          <a:p>
            <a:pPr algn="ctr"/>
            <a:endParaRPr lang="es-CL" b="1" dirty="0">
              <a:cs typeface="Arial" panose="020B0604020202020204" pitchFamily="34" charset="0"/>
            </a:endParaRPr>
          </a:p>
          <a:p>
            <a:pPr algn="ctr"/>
            <a:r>
              <a:rPr lang="es-CL" b="1" dirty="0">
                <a:cs typeface="Arial" panose="020B0604020202020204" pitchFamily="34" charset="0"/>
              </a:rPr>
              <a:t>3.- PRESERVACIÓN DE ECOSISTEMAS</a:t>
            </a:r>
          </a:p>
          <a:p>
            <a:pPr algn="ctr"/>
            <a:endParaRPr lang="es-CL" b="1" dirty="0">
              <a:cs typeface="Arial" panose="020B0604020202020204" pitchFamily="34" charset="0"/>
            </a:endParaRPr>
          </a:p>
          <a:p>
            <a:pPr algn="ctr"/>
            <a:r>
              <a:rPr lang="es-CL" b="1" dirty="0">
                <a:cs typeface="Arial" panose="020B0604020202020204" pitchFamily="34" charset="0"/>
              </a:rPr>
              <a:t>4.-USOS PRODUCTIVOS</a:t>
            </a:r>
          </a:p>
          <a:p>
            <a:endParaRPr lang="es-CL" dirty="0">
              <a:cs typeface="Arial" panose="020B0604020202020204" pitchFamily="34" charset="0"/>
            </a:endParaRPr>
          </a:p>
          <a:p>
            <a:pPr algn="ctr"/>
            <a:r>
              <a:rPr lang="es-CL" b="1" dirty="0">
                <a:solidFill>
                  <a:srgbClr val="FF0000"/>
                </a:solidFill>
                <a:cs typeface="Arial" panose="020B0604020202020204" pitchFamily="34" charset="0"/>
              </a:rPr>
              <a:t>DENTRO DEL USO PRODUCTIVO No se prioriza la PRODUCCIÓN DE ALIMENTOS</a:t>
            </a:r>
          </a:p>
          <a:p>
            <a:pPr algn="ctr"/>
            <a:endParaRPr lang="es-CL" b="1" dirty="0">
              <a:cs typeface="Arial" panose="020B0604020202020204" pitchFamily="34" charset="0"/>
            </a:endParaRPr>
          </a:p>
          <a:p>
            <a:pPr algn="just"/>
            <a:r>
              <a:rPr lang="es-CL" b="1" dirty="0">
                <a:cs typeface="Arial" panose="020B0604020202020204" pitchFamily="34" charset="0"/>
              </a:rPr>
              <a:t>Por tanto cuando se deba limitar el ejercicio de los DAA, la producción de alimentos, es decir la mantención de </a:t>
            </a:r>
            <a:r>
              <a:rPr lang="es-CL" b="1" dirty="0" err="1">
                <a:cs typeface="Arial" panose="020B0604020202020204" pitchFamily="34" charset="0"/>
              </a:rPr>
              <a:t>agrosistemas</a:t>
            </a:r>
            <a:r>
              <a:rPr lang="es-CL" b="1" dirty="0">
                <a:cs typeface="Arial" panose="020B0604020202020204" pitchFamily="34" charset="0"/>
              </a:rPr>
              <a:t> no se prioriza respectos de otras áreas de producción que NO utiliza seres vivos como plantas y animales. Esto no parece coherente con el espíritu de la Norma.</a:t>
            </a:r>
          </a:p>
          <a:p>
            <a:endParaRPr lang="es-CL" dirty="0">
              <a:cs typeface="Arial" panose="020B0604020202020204" pitchFamily="34" charset="0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1878676" y="271365"/>
            <a:ext cx="8395855" cy="71416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CL" sz="3200" b="1" dirty="0"/>
              <a:t>PRINCIPALES IMPLICANCIAS DE LA REFORMA</a:t>
            </a:r>
            <a:endParaRPr lang="en-US" sz="3200" b="1" dirty="0"/>
          </a:p>
        </p:txBody>
      </p:sp>
      <p:pic>
        <p:nvPicPr>
          <p:cNvPr id="9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006" y="5561215"/>
            <a:ext cx="1296785" cy="1296785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15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73818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CuadroTexto"/>
          <p:cNvSpPr txBox="1"/>
          <p:nvPr/>
        </p:nvSpPr>
        <p:spPr>
          <a:xfrm>
            <a:off x="1720427" y="1502688"/>
            <a:ext cx="84963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>
                <a:latin typeface="+mn-lt"/>
              </a:rPr>
              <a:t>Al tenor de la Reforma van a convivir al menos 5 tipos de tipos de DAA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>
                <a:latin typeface="+mn-lt"/>
              </a:rPr>
              <a:t>Derechos Antiguos (INDEFINIDOS o Perpetuos)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>
                <a:latin typeface="+mn-lt"/>
              </a:rPr>
              <a:t>Derechos Nuevos  (Transitorios)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>
                <a:latin typeface="+mn-lt"/>
              </a:rPr>
              <a:t>Derechos en manos de usuarios descritos en el articulo 13 de la Ley 18.910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>
                <a:latin typeface="+mn-lt"/>
              </a:rPr>
              <a:t>Derechos en manos Connacionales provenientes de Etnias originarias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>
                <a:latin typeface="+mn-lt"/>
              </a:rPr>
              <a:t>Derechos en manos de Comunidades agrícolas según DFL N° 5 de 1967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CL" dirty="0">
              <a:latin typeface="+mn-lt"/>
            </a:endParaRPr>
          </a:p>
          <a:p>
            <a:pPr lvl="1" algn="just"/>
            <a:r>
              <a:rPr lang="es-CL" dirty="0">
                <a:latin typeface="+mn-lt"/>
              </a:rPr>
              <a:t>¿Como se hace en la práctica la convivencia de 5 posibles tipos de DAA en un mismo cause o canal cuando se requiera limitar el DAA ya sea por decreto de escases, uso Humano, Sanitario o Caudal ecológico mínimo, SI AL MENOS A 3 DE ELLOS NO SE LES PUEDE LIMITAR?</a:t>
            </a:r>
          </a:p>
          <a:p>
            <a:pPr lvl="1" algn="just"/>
            <a:endParaRPr lang="es-CL" dirty="0">
              <a:latin typeface="+mn-lt"/>
            </a:endParaRPr>
          </a:p>
          <a:p>
            <a:pPr lvl="1" algn="just"/>
            <a:r>
              <a:rPr lang="es-CL" b="1" dirty="0">
                <a:latin typeface="+mn-lt"/>
              </a:rPr>
              <a:t>ANTE LA LIMITACIÓN LA DGA DEBERÁ MODIFICAR TODOS LOS MARCOS PARTIDORES DE TODOS LOS CANALES…….  Y DESPUÉS DEJARLOS COMO ESTABAN</a:t>
            </a:r>
          </a:p>
          <a:p>
            <a:pPr lvl="1" algn="just"/>
            <a:r>
              <a:rPr lang="es-CL" b="1" dirty="0">
                <a:latin typeface="+mn-lt"/>
              </a:rPr>
              <a:t>               </a:t>
            </a:r>
            <a:r>
              <a:rPr lang="es-CL" b="1" dirty="0">
                <a:solidFill>
                  <a:srgbClr val="FF0000"/>
                </a:solidFill>
                <a:latin typeface="+mn-lt"/>
              </a:rPr>
              <a:t>MATERIALMENTE Y ECONÓMICAMENTE         IMPOSIBLE</a:t>
            </a:r>
          </a:p>
          <a:p>
            <a:pPr lvl="1" algn="just"/>
            <a:endParaRPr lang="es-CL" dirty="0">
              <a:latin typeface="+mn-lt"/>
            </a:endParaRPr>
          </a:p>
          <a:p>
            <a:pPr lvl="1" algn="just"/>
            <a:r>
              <a:rPr lang="es-CL" b="1" dirty="0">
                <a:latin typeface="+mn-lt"/>
              </a:rPr>
              <a:t>ADEMÁS Esta discriminación vulnera la “IGUALDAD ANTE LA LEY” garantizada en la Constitución</a:t>
            </a:r>
          </a:p>
          <a:p>
            <a:pPr lvl="1" algn="just"/>
            <a:endParaRPr lang="es-CL" b="1" dirty="0">
              <a:latin typeface="+mn-lt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1834727" y="348727"/>
            <a:ext cx="8496300" cy="1030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CL" sz="3200" b="1" dirty="0"/>
              <a:t>PRINCIPALES IMPLICANCIAS DE LA REFORMA</a:t>
            </a:r>
            <a:endParaRPr lang="en-US" sz="3200" b="1" dirty="0"/>
          </a:p>
        </p:txBody>
      </p:sp>
      <p:pic>
        <p:nvPicPr>
          <p:cNvPr id="6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006" y="5561215"/>
            <a:ext cx="1296785" cy="1296785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16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72885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CuadroTexto"/>
          <p:cNvSpPr txBox="1"/>
          <p:nvPr/>
        </p:nvSpPr>
        <p:spPr>
          <a:xfrm>
            <a:off x="1529927" y="1474048"/>
            <a:ext cx="84963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1" algn="just"/>
            <a:r>
              <a:rPr lang="es-CL" b="1" dirty="0">
                <a:latin typeface="+mn-lt"/>
                <a:cs typeface="Arial" panose="020B0604020202020204" pitchFamily="34" charset="0"/>
              </a:rPr>
              <a:t>LIMITACIÓN DEL DAA SIN INDEMNIZACIÓN</a:t>
            </a:r>
          </a:p>
          <a:p>
            <a:pPr lvl="1" algn="just"/>
            <a:endParaRPr lang="es-CL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>
                <a:latin typeface="+mn-lt"/>
                <a:cs typeface="Arial" panose="020B0604020202020204" pitchFamily="34" charset="0"/>
              </a:rPr>
              <a:t>Incorpora la limitación del DAA </a:t>
            </a:r>
            <a:r>
              <a:rPr lang="es-CL" b="1" dirty="0">
                <a:latin typeface="+mn-lt"/>
                <a:cs typeface="Arial" panose="020B0604020202020204" pitchFamily="34" charset="0"/>
              </a:rPr>
              <a:t>SIN INDEMNIZACIÓN, </a:t>
            </a:r>
            <a:r>
              <a:rPr lang="es-CL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existiendo el recurso</a:t>
            </a:r>
            <a:r>
              <a:rPr lang="es-CL" b="1" dirty="0">
                <a:latin typeface="+mn-lt"/>
                <a:cs typeface="Arial" panose="020B0604020202020204" pitchFamily="34" charset="0"/>
              </a:rPr>
              <a:t>,  </a:t>
            </a:r>
            <a:r>
              <a:rPr lang="es-CL" dirty="0">
                <a:latin typeface="+mn-lt"/>
                <a:cs typeface="Arial" panose="020B0604020202020204" pitchFamily="34" charset="0"/>
              </a:rPr>
              <a:t>ante la necesaria redistribución para uso Humano, </a:t>
            </a:r>
            <a:r>
              <a:rPr lang="es-CL" b="1" dirty="0">
                <a:latin typeface="+mn-lt"/>
                <a:cs typeface="Arial" panose="020B0604020202020204" pitchFamily="34" charset="0"/>
              </a:rPr>
              <a:t>entregando el agua sin costo a la  Empresa Sanitaria </a:t>
            </a:r>
            <a:r>
              <a:rPr lang="es-CL" dirty="0">
                <a:latin typeface="+mn-lt"/>
                <a:cs typeface="Arial" panose="020B0604020202020204" pitchFamily="34" charset="0"/>
              </a:rPr>
              <a:t>para que esta lo </a:t>
            </a:r>
            <a:r>
              <a:rPr lang="es-CL" b="1" dirty="0">
                <a:latin typeface="+mn-lt"/>
                <a:cs typeface="Arial" panose="020B0604020202020204" pitchFamily="34" charset="0"/>
              </a:rPr>
              <a:t>VENDA</a:t>
            </a:r>
            <a:r>
              <a:rPr lang="es-CL" dirty="0">
                <a:latin typeface="+mn-lt"/>
                <a:cs typeface="Arial" panose="020B0604020202020204" pitchFamily="34" charset="0"/>
              </a:rPr>
              <a:t> a sus usuarios. Fuera de ser esto por si solo inaceptable, genera un desincentivo perverso a las necesarias inversiones que deban hacer las SANITARIAS para garantizar la continuidad del servicio.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CL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CL" dirty="0">
              <a:latin typeface="+mn-lt"/>
              <a:cs typeface="Arial" panose="020B0604020202020204" pitchFamily="34" charset="0"/>
            </a:endParaRPr>
          </a:p>
          <a:p>
            <a:pPr lvl="1" algn="just"/>
            <a:endParaRPr lang="es-CL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>
                <a:latin typeface="+mn-lt"/>
                <a:cs typeface="Arial" panose="020B0604020202020204" pitchFamily="34" charset="0"/>
              </a:rPr>
              <a:t>Incorpora la Limitación del DAA, tanto NUEVOS como ANTIGUOS, para redistribución como Caudal Ecológico </a:t>
            </a:r>
            <a:r>
              <a:rPr lang="es-CL" b="1" dirty="0">
                <a:latin typeface="+mn-lt"/>
                <a:cs typeface="Arial" panose="020B0604020202020204" pitchFamily="34" charset="0"/>
              </a:rPr>
              <a:t>SIN INDEMNIZACIÓN, </a:t>
            </a:r>
            <a:r>
              <a:rPr lang="es-CL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existiendo el recurso</a:t>
            </a:r>
            <a:r>
              <a:rPr lang="es-CL" b="1" dirty="0">
                <a:latin typeface="+mn-lt"/>
                <a:cs typeface="Arial" panose="020B0604020202020204" pitchFamily="34" charset="0"/>
              </a:rPr>
              <a:t>. 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CL" b="1" dirty="0">
              <a:latin typeface="+mn-lt"/>
              <a:cs typeface="Arial" panose="020B0604020202020204" pitchFamily="34" charset="0"/>
            </a:endParaRPr>
          </a:p>
          <a:p>
            <a:pPr lvl="1" algn="ctr"/>
            <a:r>
              <a:rPr lang="es-CL" b="1" dirty="0">
                <a:latin typeface="+mn-lt"/>
                <a:cs typeface="Arial" panose="020B0604020202020204" pitchFamily="34" charset="0"/>
              </a:rPr>
              <a:t> </a:t>
            </a:r>
            <a:r>
              <a:rPr lang="es-CL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EFECTO RETROACTIVO SOBRE DERECHOS YA CONCEDIDOS SIN ESTAS LIMITACIONES</a:t>
            </a:r>
          </a:p>
          <a:p>
            <a:pPr algn="just"/>
            <a:endParaRPr lang="es-CL" b="1" dirty="0">
              <a:latin typeface="+mn-lt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1834727" y="348727"/>
            <a:ext cx="8496300" cy="1030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CL" sz="3200" b="1" dirty="0"/>
              <a:t>PRINCIPALES IMPLICANCIAS DE LA REFORMA</a:t>
            </a:r>
            <a:endParaRPr lang="en-US" sz="3200" b="1" dirty="0"/>
          </a:p>
        </p:txBody>
      </p:sp>
      <p:pic>
        <p:nvPicPr>
          <p:cNvPr id="6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006" y="5561215"/>
            <a:ext cx="1296785" cy="1296785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17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25084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CuadroTexto"/>
          <p:cNvSpPr txBox="1"/>
          <p:nvPr/>
        </p:nvSpPr>
        <p:spPr>
          <a:xfrm>
            <a:off x="1834727" y="1441013"/>
            <a:ext cx="84963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es-CL" b="1" dirty="0">
                <a:latin typeface="+mn-lt"/>
              </a:rPr>
              <a:t>DGA “JUEZ Y PARTE”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>
                <a:latin typeface="+mn-lt"/>
              </a:rPr>
              <a:t>La autoridad, a quien se le está otorgando la facultad de caducar o extinguir un Derecho de Aprovechamiento de Aguas, va a ser, </a:t>
            </a:r>
            <a:r>
              <a:rPr lang="es-CL" b="1" dirty="0">
                <a:latin typeface="+mn-lt"/>
              </a:rPr>
              <a:t>“juez y parte”. </a:t>
            </a:r>
            <a:r>
              <a:rPr lang="es-CL" dirty="0">
                <a:latin typeface="+mn-lt"/>
              </a:rPr>
              <a:t>La DGA fiscalizará, ponderará los descargos y resolverá caducando o extinguiendo los derechos de aprovechamiento de aguas.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dirty="0">
              <a:latin typeface="+mn-lt"/>
            </a:endParaRPr>
          </a:p>
          <a:p>
            <a:pPr algn="just"/>
            <a:r>
              <a:rPr lang="es-CL" dirty="0">
                <a:latin typeface="+mn-lt"/>
              </a:rPr>
              <a:t>Esto se contrapone a La doctrina legal y constitucional imperante, que entiende que, para que exista un proceso “racional y justo” y que afecte a un derecho, deben ser los </a:t>
            </a:r>
            <a:r>
              <a:rPr lang="es-CL" b="1" dirty="0">
                <a:latin typeface="+mn-lt"/>
              </a:rPr>
              <a:t>Tribunales de Justicia </a:t>
            </a:r>
            <a:r>
              <a:rPr lang="es-CL" dirty="0">
                <a:latin typeface="+mn-lt"/>
              </a:rPr>
              <a:t>los llamados a conocer y sancionar este tipo de demanda.</a:t>
            </a:r>
          </a:p>
          <a:p>
            <a:pPr algn="just"/>
            <a:endParaRPr lang="es-CL" dirty="0">
              <a:latin typeface="+mn-lt"/>
            </a:endParaRPr>
          </a:p>
          <a:p>
            <a:pPr algn="just"/>
            <a:endParaRPr lang="es-CL" dirty="0">
              <a:latin typeface="+mn-lt"/>
            </a:endParaRPr>
          </a:p>
          <a:p>
            <a:pPr algn="ctr"/>
            <a:r>
              <a:rPr lang="es-CL" dirty="0">
                <a:latin typeface="+mn-lt"/>
              </a:rPr>
              <a:t> </a:t>
            </a:r>
            <a:r>
              <a:rPr lang="es-CL" b="1" dirty="0">
                <a:solidFill>
                  <a:srgbClr val="FF0000"/>
                </a:solidFill>
                <a:latin typeface="+mn-lt"/>
              </a:rPr>
              <a:t>LA DGA DEBE, POR TANTO, DEMANDAR ANTE TRIBUNALES LA  AFECTACIÓN DEL DAA Y NO SER SOLO UN ACTO ADMINISTRATIVO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1834727" y="348727"/>
            <a:ext cx="8496300" cy="8981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CL" sz="3200" b="1" dirty="0"/>
              <a:t>PRINCIPALES IMPLICANCIAS DE LA REFORMA</a:t>
            </a:r>
            <a:endParaRPr lang="en-US" sz="3200" b="1" dirty="0"/>
          </a:p>
        </p:txBody>
      </p:sp>
      <p:pic>
        <p:nvPicPr>
          <p:cNvPr id="6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006" y="5561215"/>
            <a:ext cx="1296785" cy="1296785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18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19147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CuadroTexto"/>
          <p:cNvSpPr txBox="1"/>
          <p:nvPr/>
        </p:nvSpPr>
        <p:spPr>
          <a:xfrm>
            <a:off x="1834727" y="1590897"/>
            <a:ext cx="84963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s-CL" b="1" dirty="0">
                <a:latin typeface="+mn-lt"/>
              </a:rPr>
              <a:t>REGULARIZACIÓN DE DERECHOS NO INSCRITOS EN EL </a:t>
            </a:r>
            <a:r>
              <a:rPr lang="es-CL" b="1" dirty="0" err="1">
                <a:latin typeface="+mn-lt"/>
              </a:rPr>
              <a:t>CBR</a:t>
            </a:r>
            <a:endParaRPr lang="es-CL" b="1" dirty="0">
              <a:latin typeface="+mn-lt"/>
            </a:endParaRPr>
          </a:p>
          <a:p>
            <a:r>
              <a:rPr lang="es-CL" dirty="0"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latin typeface="+mn-lt"/>
              </a:rPr>
              <a:t>Se deja un plazo transitorio de 5 años para la inscripción a los pequeños agricultores el que se reduce a 18 meses en el caso del resto de los agricultores. </a:t>
            </a:r>
            <a:r>
              <a:rPr lang="es-CL" b="1" dirty="0">
                <a:solidFill>
                  <a:srgbClr val="FF0000"/>
                </a:solidFill>
                <a:latin typeface="+mn-lt"/>
              </a:rPr>
              <a:t>Este plazo debe ser como mínimo para el inicio de la tramitación de regularización</a:t>
            </a:r>
            <a:r>
              <a:rPr lang="es-CL" dirty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latin typeface="+mn-lt"/>
            </a:endParaRPr>
          </a:p>
          <a:p>
            <a:r>
              <a:rPr lang="es-CL" b="1" dirty="0">
                <a:latin typeface="+mn-lt"/>
              </a:rPr>
              <a:t>      Lo que no se ha hecho en 36 años, no se va hacer en 5 años.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latin typeface="+mn-lt"/>
              </a:rPr>
              <a:t>Permite a las OUA la regularización de los DAA de  sus miembros, </a:t>
            </a:r>
            <a:r>
              <a:rPr lang="es-CL" b="1" dirty="0">
                <a:solidFill>
                  <a:srgbClr val="FF0000"/>
                </a:solidFill>
                <a:latin typeface="+mn-lt"/>
              </a:rPr>
              <a:t>Este tramite debe contar con un mandato notarial del titular, para impedir el uso de esta formula en forma fraudulenta.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1834727" y="348727"/>
            <a:ext cx="8496300" cy="1030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CL" sz="3200" b="1" dirty="0"/>
              <a:t>PRINCIPALES IMPLICANCIAS DE LA REFORMA</a:t>
            </a:r>
            <a:endParaRPr lang="en-US" sz="3200" b="1" dirty="0"/>
          </a:p>
        </p:txBody>
      </p:sp>
      <p:pic>
        <p:nvPicPr>
          <p:cNvPr id="6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006" y="5561215"/>
            <a:ext cx="1296785" cy="1296785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19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29002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580" y="0"/>
            <a:ext cx="12260580" cy="6858000"/>
          </a:xfrm>
          <a:prstGeom prst="rect">
            <a:avLst/>
          </a:prstGeom>
        </p:spPr>
      </p:pic>
      <p:pic>
        <p:nvPicPr>
          <p:cNvPr id="8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006" y="5561215"/>
            <a:ext cx="1296785" cy="129678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4410" y="714059"/>
            <a:ext cx="9765030" cy="87090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L" sz="32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AGRICULTURA EN CHILE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711627" y="3308402"/>
            <a:ext cx="10515600" cy="5689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schemeClr val="tx1"/>
                </a:solidFill>
              </a:rPr>
              <a:t>¿CHILE POTENCIA AGROALIMENTARIA?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39906" y="2663167"/>
            <a:ext cx="1047403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CL" sz="2400" dirty="0"/>
              <a:t>LA AGRICULTURA PUEDE REEMPLAZAR A LA MINERÍA COMO FUENTE DE DIVISAS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39906" y="1799243"/>
            <a:ext cx="1032532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CL" sz="2400" dirty="0"/>
              <a:t>LA AGRICULTURA ACTIVIDAD PRODUCTIVA INDISPENSABLE POR SU IMPORTANCIA ESTRATÉGICA Y ECONÓMICA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91945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CuadroTexto"/>
          <p:cNvSpPr txBox="1"/>
          <p:nvPr/>
        </p:nvSpPr>
        <p:spPr>
          <a:xfrm>
            <a:off x="1834727" y="1512736"/>
            <a:ext cx="84963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>
                <a:latin typeface="+mn-lt"/>
              </a:rPr>
              <a:t>EL ACTUAL CÓDIGO DE AGUAS REQUIERE DE MEJORAS </a:t>
            </a:r>
          </a:p>
          <a:p>
            <a:pPr algn="just"/>
            <a:endParaRPr lang="es-CL" b="1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>
                <a:latin typeface="+mn-lt"/>
              </a:rPr>
              <a:t>PARA LOGRAR UN DESARROLLO SUSTENTABLE ES FUNDAMENTAL LA GESTIÓN INTEGRADA DE RECURSOS HÍDRICOS SIENDO ESENCIAL EL MANEJO DE CADA CUENCA EN PARTICULAR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b="1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>
                <a:latin typeface="+mn-lt"/>
              </a:rPr>
              <a:t>LA REFORMA NO SUPONE AUMENTAR NI INCENTIVAR LA MAYOR DISPONIBILIDAD DEL RECURSO HÍDRICO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b="1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>
                <a:latin typeface="+mn-lt"/>
              </a:rPr>
              <a:t>DENTRO DE LA GIRH LAS OUA SON UN ACTOR PREPONDERANTE Y FUNDAMENTAL, LA REFORMA NO FORTALECE LAS OUA</a:t>
            </a:r>
          </a:p>
          <a:p>
            <a:pPr algn="just"/>
            <a:endParaRPr lang="es-CL" b="1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>
                <a:latin typeface="+mn-lt"/>
              </a:rPr>
              <a:t>LA REFORMA GENERA UN FUERTE DEBATE SOBRE SU CONSTITUCIONALIDAD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b="1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>
                <a:latin typeface="+mn-lt"/>
              </a:rPr>
              <a:t>LA REFORMA PRECARIZA LOS DAA, INTRODUCE LA CADUCIDAD Y LA EXTINCIÓN DE DAA.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b="1" dirty="0">
              <a:latin typeface="+mn-lt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1834727" y="348727"/>
            <a:ext cx="8496300" cy="1030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CL" sz="3200" b="1" dirty="0"/>
              <a:t>CONCLUSIONES</a:t>
            </a:r>
            <a:endParaRPr lang="en-US" sz="3200" b="1" dirty="0"/>
          </a:p>
        </p:txBody>
      </p:sp>
      <p:pic>
        <p:nvPicPr>
          <p:cNvPr id="6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006" y="5561215"/>
            <a:ext cx="1296785" cy="1296785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20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7428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CuadroTexto"/>
          <p:cNvSpPr txBox="1"/>
          <p:nvPr/>
        </p:nvSpPr>
        <p:spPr>
          <a:xfrm>
            <a:off x="1835150" y="1505943"/>
            <a:ext cx="84963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>
                <a:latin typeface="+mn-lt"/>
              </a:rPr>
              <a:t>LA REFORMA INTRODUCE LIMITACIONES A LOS DAA SIN INDEMNIZACIÓN EXISTIENDO EL RECURSO (INCONSTITUCIONAL)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b="1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>
                <a:latin typeface="+mn-lt"/>
              </a:rPr>
              <a:t>LA REFORMA NO FACILITA LA INSCRIPCIÓN DE DAA CONSUETUDINARIOS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b="1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>
                <a:latin typeface="+mn-lt"/>
              </a:rPr>
              <a:t>LA REFORMA SEÑALA LAS PRIORIDADES EN EL USO DEL AGUA SIN QUE LA PRODUCCIÓN DE ALIMENTOS SEA UNA DE ELLAS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b="1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>
                <a:latin typeface="+mn-lt"/>
              </a:rPr>
              <a:t>LA REFORMA PERMITE A LA DGA ACTUAR COMO JUEZ Y PARTE SIN EL CONTRAPESO DE LOS TRIBUNALES DE JUSTICIA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b="1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>
                <a:latin typeface="+mn-lt"/>
              </a:rPr>
              <a:t>LA REFORMA INCENTIVARÁ LA DEVOLUCIÓN DE DAA POR AUMENTO DEL VALOR DE LAS  PATENTES POR NO USO (se contradice con la EXTINCIÓN por no uso)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b="1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>
                <a:latin typeface="+mn-lt"/>
              </a:rPr>
              <a:t>LA REDACCIÓN DE MUCHOS DE SUS ARTÍCULOS REQUIERE DE MAYOR PRECISIÓN Y CLARIDAD</a:t>
            </a:r>
          </a:p>
          <a:p>
            <a:pPr algn="just"/>
            <a:endParaRPr lang="es-CL" b="1" dirty="0">
              <a:latin typeface="+mn-lt"/>
            </a:endParaRPr>
          </a:p>
        </p:txBody>
      </p:sp>
      <p:pic>
        <p:nvPicPr>
          <p:cNvPr id="6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006" y="5561215"/>
            <a:ext cx="1296785" cy="1296785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1835150" y="349250"/>
            <a:ext cx="8496300" cy="1030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CL" sz="3200" b="1" dirty="0"/>
              <a:t>CONCLUSIONES</a:t>
            </a:r>
            <a:endParaRPr lang="en-US" sz="3200" b="1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21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2877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CuadroTexto"/>
          <p:cNvSpPr txBox="1"/>
          <p:nvPr/>
        </p:nvSpPr>
        <p:spPr>
          <a:xfrm>
            <a:off x="1835150" y="1978396"/>
            <a:ext cx="8496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CL" sz="2400" b="1" dirty="0">
                <a:latin typeface="+mn-lt"/>
              </a:rPr>
              <a:t>NADA DE LO SEÑALADO EN LA NORMA PERMITE ASEGURAR O SUPONER UN INCENTIVO AL DESARROLLO DE LA AGRICULTURA COMO UNA ACTIVIDAD PRODUCTIVA INDISPENSABLE POR SU IMPORTANCIA ESTRATÉGICA Y ECONÓMICA</a:t>
            </a:r>
          </a:p>
          <a:p>
            <a:pPr algn="ctr"/>
            <a:endParaRPr lang="es-CL" sz="2400" b="1" dirty="0">
              <a:latin typeface="+mn-lt"/>
            </a:endParaRPr>
          </a:p>
          <a:p>
            <a:pPr algn="ctr"/>
            <a:endParaRPr lang="es-CL" sz="2400" b="1" dirty="0">
              <a:latin typeface="+mn-lt"/>
            </a:endParaRPr>
          </a:p>
          <a:p>
            <a:pPr algn="ctr"/>
            <a:r>
              <a:rPr lang="es-CL" sz="2400" b="1" dirty="0">
                <a:solidFill>
                  <a:srgbClr val="FF0000"/>
                </a:solidFill>
                <a:latin typeface="+mn-lt"/>
              </a:rPr>
              <a:t>¿CHILE POTENCIA AGROALIMENTARIA?</a:t>
            </a:r>
          </a:p>
        </p:txBody>
      </p:sp>
      <p:pic>
        <p:nvPicPr>
          <p:cNvPr id="6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006" y="5561215"/>
            <a:ext cx="1296785" cy="1296785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1835150" y="349250"/>
            <a:ext cx="8496300" cy="1030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CL" sz="3200" b="1" dirty="0"/>
              <a:t>CONCLUSIONES</a:t>
            </a:r>
            <a:endParaRPr lang="en-US" sz="3200" b="1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22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21627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006" y="5561215"/>
            <a:ext cx="1296785" cy="1296785"/>
          </a:xfrm>
          <a:prstGeom prst="rect">
            <a:avLst/>
          </a:prstGeom>
        </p:spPr>
      </p:pic>
      <p:sp>
        <p:nvSpPr>
          <p:cNvPr id="8" name="5 CuadroTexto"/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CL" sz="6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MUCHAS</a:t>
            </a:r>
            <a:r>
              <a:rPr lang="en-US" sz="6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GRACIAS 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23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62977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006" y="5561215"/>
            <a:ext cx="1296785" cy="1296785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94410" y="431426"/>
            <a:ext cx="9765030" cy="87090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L" sz="32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AGRICULTURA EN CHILE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072469" y="6024941"/>
            <a:ext cx="368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Fuente: es.worldstat.info, censo 2007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410" y="1469571"/>
            <a:ext cx="9765030" cy="455537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35561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006" y="5561215"/>
            <a:ext cx="1296785" cy="1296785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002722" y="373237"/>
            <a:ext cx="9765030" cy="8709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3200" b="1" dirty="0"/>
              <a:t>AGRICULTURA EN CHILE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722" y="1581910"/>
            <a:ext cx="9765030" cy="443089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747455" y="5981242"/>
            <a:ext cx="202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Fuente: censo 2007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10880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CuadroTexto"/>
          <p:cNvSpPr txBox="1"/>
          <p:nvPr/>
        </p:nvSpPr>
        <p:spPr>
          <a:xfrm>
            <a:off x="1834727" y="2136338"/>
            <a:ext cx="849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endParaRPr lang="es-CL" b="1" dirty="0">
              <a:latin typeface="+mn-lt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1834727" y="348727"/>
            <a:ext cx="8496300" cy="1030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/>
              <a:t>CHILE VALLE CENTRAL</a:t>
            </a:r>
          </a:p>
        </p:txBody>
      </p:sp>
      <p:pic>
        <p:nvPicPr>
          <p:cNvPr id="6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006" y="5561215"/>
            <a:ext cx="1296785" cy="1296785"/>
          </a:xfrm>
          <a:prstGeom prst="rect">
            <a:avLst/>
          </a:prstGeom>
        </p:spPr>
      </p:pic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975" y="1616457"/>
            <a:ext cx="4858173" cy="472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73" y="1449655"/>
            <a:ext cx="6579870" cy="489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4567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006" y="5561215"/>
            <a:ext cx="1296785" cy="129678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655003"/>
            <a:ext cx="9144000" cy="86899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s-CL" sz="32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AGRICULTURA DE CHILE EN EL MUNDO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504831"/>
            <a:ext cx="9144000" cy="3175000"/>
          </a:xfrm>
        </p:spPr>
        <p:txBody>
          <a:bodyPr>
            <a:normAutofit fontScale="70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PRINCIPAL PRODUCTOR Y EXPORTADOR DE SEMILLAS DEL HEMISFERIO SUR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PRINCIPAL EXPORTADOR FRUTÍCOLA DEL HEMISFERIO SUR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PRINCIPAL PRODUCTOR Y EXPORTADOR DE ARÁNDANOS DEL HEMISFERIO  SUR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PRINCIPAL PRODUCTOR Y EXPORTADOR DE CEREZAS DEL HEMISFERIO SUR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1° EXPORTADOR MUNDIAL DE UVAS FRESCAS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2° EXPORTADOR MUNDIAL DE PALTA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3° EXPORTADOR MUNDIAL DE KIWI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3° EXPORTADOR MUNDIAL DE VINO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RECORD DE PRODUCCIÓN DE REMOLACHA POR HECTÁREA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RECORD DE PRODUCCIÓN DE MAÍZ POR HECTÁREA</a:t>
            </a:r>
          </a:p>
          <a:p>
            <a:pPr algn="l"/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524000" y="1814360"/>
            <a:ext cx="9379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ALIMENTA A MAS DE 17 MILLONES DE CHILENOS CON TODO LO QUE NECESITAN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10734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006" y="5561215"/>
            <a:ext cx="1296785" cy="1296785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4"/>
          <a:srcRect l="26071" t="26796" r="35504" b="21062"/>
          <a:stretch/>
        </p:blipFill>
        <p:spPr bwMode="auto">
          <a:xfrm>
            <a:off x="3640975" y="1458883"/>
            <a:ext cx="4838006" cy="37448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4"/>
          <a:srcRect l="14801" t="78935" r="29332" b="7303"/>
          <a:stretch/>
        </p:blipFill>
        <p:spPr bwMode="auto">
          <a:xfrm>
            <a:off x="4157056" y="5212081"/>
            <a:ext cx="3794760" cy="525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82436" y="369959"/>
            <a:ext cx="9144000" cy="868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3200" b="1" dirty="0"/>
              <a:t>LA AGRICULTURA HA HECHO LA PEGA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86255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8 CuadroTexto"/>
          <p:cNvSpPr txBox="1"/>
          <p:nvPr/>
        </p:nvSpPr>
        <p:spPr>
          <a:xfrm>
            <a:off x="8424942" y="390169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s-CL" b="1" dirty="0">
                <a:solidFill>
                  <a:schemeClr val="bg1"/>
                </a:solidFill>
              </a:rPr>
              <a:t>Río Melado</a:t>
            </a:r>
          </a:p>
        </p:txBody>
      </p:sp>
      <p:sp>
        <p:nvSpPr>
          <p:cNvPr id="17" name="14 CuadroTexto"/>
          <p:cNvSpPr txBox="1"/>
          <p:nvPr/>
        </p:nvSpPr>
        <p:spPr>
          <a:xfrm>
            <a:off x="9142070" y="332563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s-CL" b="1" dirty="0">
                <a:solidFill>
                  <a:schemeClr val="bg1"/>
                </a:solidFill>
              </a:rPr>
              <a:t>Río Maule</a:t>
            </a:r>
          </a:p>
        </p:txBody>
      </p:sp>
      <p:pic>
        <p:nvPicPr>
          <p:cNvPr id="9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006" y="5561215"/>
            <a:ext cx="1296785" cy="1296785"/>
          </a:xfrm>
          <a:prstGeom prst="rect">
            <a:avLst/>
          </a:prstGeom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621179"/>
              </p:ext>
            </p:extLst>
          </p:nvPr>
        </p:nvGraphicFramePr>
        <p:xfrm>
          <a:off x="1473200" y="2277646"/>
          <a:ext cx="914186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Sector económico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PIB regional</a:t>
                      </a:r>
                      <a:r>
                        <a:rPr lang="es-CL" baseline="0" dirty="0"/>
                        <a:t> (%)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MO regional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Agropecuario silvícola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24,6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Agroindustria y manufactura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Transporte y comunicaciones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5,7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Servicios Financieros</a:t>
                      </a:r>
                      <a:r>
                        <a:rPr lang="es-CL" baseline="0" dirty="0"/>
                        <a:t> y empresariales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1 Título"/>
          <p:cNvSpPr txBox="1">
            <a:spLocks/>
          </p:cNvSpPr>
          <p:nvPr/>
        </p:nvSpPr>
        <p:spPr>
          <a:xfrm>
            <a:off x="2057400" y="483986"/>
            <a:ext cx="8153824" cy="8114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/>
              <a:t>PIB</a:t>
            </a:r>
            <a:r>
              <a:rPr lang="en-US" sz="2400" b="1" dirty="0"/>
              <a:t> DE LA AGRICULTURA Y </a:t>
            </a:r>
            <a:r>
              <a:rPr lang="en-US" sz="2400" b="1" dirty="0" err="1"/>
              <a:t>EMPLEO</a:t>
            </a:r>
            <a:endParaRPr lang="en-US" sz="2400" b="1" dirty="0"/>
          </a:p>
          <a:p>
            <a:pPr algn="ctr"/>
            <a:r>
              <a:rPr lang="en-US" sz="2400" b="1" dirty="0"/>
              <a:t> Región del Maule 2014</a:t>
            </a:r>
          </a:p>
        </p:txBody>
      </p:sp>
      <p:sp>
        <p:nvSpPr>
          <p:cNvPr id="7" name="6 Elipse"/>
          <p:cNvSpPr/>
          <p:nvPr/>
        </p:nvSpPr>
        <p:spPr>
          <a:xfrm>
            <a:off x="1803400" y="4086364"/>
            <a:ext cx="8613378" cy="48563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0023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006" y="5561215"/>
            <a:ext cx="1296785" cy="129678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853441"/>
            <a:ext cx="9144000" cy="8432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s-CL" sz="32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CHILE POTENCIA AGROALIMENTARIA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1778000"/>
            <a:ext cx="9144000" cy="3479800"/>
          </a:xfrm>
        </p:spPr>
        <p:txBody>
          <a:bodyPr>
            <a:normAutofit fontScale="85000" lnSpcReduction="20000"/>
          </a:bodyPr>
          <a:lstStyle/>
          <a:p>
            <a:pPr algn="l"/>
            <a:endParaRPr lang="es-CL" dirty="0"/>
          </a:p>
          <a:p>
            <a:pPr algn="l"/>
            <a:r>
              <a:rPr lang="es-CL" dirty="0"/>
              <a:t>EL GRAN DESARROLLO QUE HA EXPERIMENTADO CHILE EN EL SECTOR AGROALIMENTARIO HA IDO DE LA MANO DE LOS SIGUIENTES FACTORES</a:t>
            </a:r>
          </a:p>
          <a:p>
            <a:pPr algn="l"/>
            <a:endParaRPr lang="es-CL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CL" dirty="0"/>
              <a:t>REGLAS DEL JUEGO CLARAS Y ESTABLES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CL" dirty="0"/>
              <a:t>DEFENSA DE LA INVERSIÓN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CL" dirty="0"/>
              <a:t>CERTEZA JURÍDICA DEL LA PROPIEDAD PRIVADA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CL" dirty="0"/>
              <a:t>GRAN CANTIDAD DE TRATADOS DE LIBRE COMERCIO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CL" dirty="0"/>
              <a:t>CUMPLIMIENTO DE LAS NORMAS INTERNACIONALES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CL" dirty="0"/>
              <a:t>DEFENSA DEL PATRIMONIO FITO Y ZOO SANITARIO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CL" dirty="0"/>
              <a:t>INCENTIVO A LA INVERSIÓN EN OBRAS DE RIEGO (LEY 18.450)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CL" dirty="0"/>
              <a:t>CREERSE EL DESAFÍO DE SER POTENCIA AGROEXPORTADORA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BD9-3D55-4E31-B92E-AFA72BD0E2E2}" type="slidenum">
              <a:rPr lang="es-CL" smtClean="0"/>
              <a:t>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49665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1303</Words>
  <Application>Microsoft Office PowerPoint</Application>
  <PresentationFormat>Panorámica</PresentationFormat>
  <Paragraphs>192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de Office</vt:lpstr>
      <vt:lpstr>PROYECTO DE REFORMA AL CÓDIGO DE AGUAS  (BOLETÍN N° 7.543-12)   AGRÍCOLA    CENTRAL A.G.  27 noviembre 2017 </vt:lpstr>
      <vt:lpstr>AGRICULTURA EN CHILE</vt:lpstr>
      <vt:lpstr>AGRICULTURA EN CHILE</vt:lpstr>
      <vt:lpstr>Presentación de PowerPoint</vt:lpstr>
      <vt:lpstr>CHILE VALLE CENTRAL</vt:lpstr>
      <vt:lpstr>AGRICULTURA DE CHILE EN EL MUNDO</vt:lpstr>
      <vt:lpstr>Presentación de PowerPoint</vt:lpstr>
      <vt:lpstr>Presentación de PowerPoint</vt:lpstr>
      <vt:lpstr>CHILE POTENCIA AGROALIMENTARIA</vt:lpstr>
      <vt:lpstr>Presentación de PowerPoint</vt:lpstr>
      <vt:lpstr>SIN EL RECURSO HÍDRICO …… ESTEPA</vt:lpstr>
      <vt:lpstr>VALLE CENTRAL HOY</vt:lpstr>
      <vt:lpstr>PRINCIPALES IMPLICANCIAS DE LA REFORMA</vt:lpstr>
      <vt:lpstr>PRINCIPALES IMPLICANCIAS DE LA REFORMA</vt:lpstr>
      <vt:lpstr>PRINCIPALES IMPLICANCIAS DE LA REFORMA</vt:lpstr>
      <vt:lpstr>PRINCIPALES IMPLICANCIAS DE LA REFORMA</vt:lpstr>
      <vt:lpstr>PRINCIPALES IMPLICANCIAS DE LA REFORMA</vt:lpstr>
      <vt:lpstr>PRINCIPALES IMPLICANCIAS DE LA REFORMA</vt:lpstr>
      <vt:lpstr>PRINCIPALES IMPLICANCIAS DE LA REFORMA</vt:lpstr>
      <vt:lpstr>CONCLUSIONES</vt:lpstr>
      <vt:lpstr>CONCLUSIONES</vt:lpstr>
      <vt:lpstr>CONCLUSIONES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2017-03-20T20:23:41Z</dcterms:created>
  <dcterms:modified xsi:type="dcterms:W3CDTF">2017-11-29T15:32:42Z</dcterms:modified>
</cp:coreProperties>
</file>